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74" r:id="rId4"/>
    <p:sldId id="316" r:id="rId5"/>
    <p:sldId id="260" r:id="rId6"/>
    <p:sldId id="297" r:id="rId7"/>
    <p:sldId id="298" r:id="rId8"/>
    <p:sldId id="296" r:id="rId9"/>
    <p:sldId id="300" r:id="rId10"/>
    <p:sldId id="299" r:id="rId11"/>
    <p:sldId id="301" r:id="rId12"/>
    <p:sldId id="264" r:id="rId13"/>
    <p:sldId id="286" r:id="rId14"/>
    <p:sldId id="302" r:id="rId15"/>
    <p:sldId id="305" r:id="rId16"/>
    <p:sldId id="266" r:id="rId17"/>
    <p:sldId id="307" r:id="rId18"/>
    <p:sldId id="281" r:id="rId19"/>
    <p:sldId id="282" r:id="rId20"/>
    <p:sldId id="308" r:id="rId21"/>
    <p:sldId id="317" r:id="rId22"/>
    <p:sldId id="319" r:id="rId23"/>
    <p:sldId id="288" r:id="rId24"/>
    <p:sldId id="289" r:id="rId25"/>
    <p:sldId id="290" r:id="rId26"/>
    <p:sldId id="293" r:id="rId27"/>
    <p:sldId id="309" r:id="rId28"/>
    <p:sldId id="310" r:id="rId29"/>
    <p:sldId id="318" r:id="rId30"/>
    <p:sldId id="267" r:id="rId31"/>
    <p:sldId id="283" r:id="rId32"/>
    <p:sldId id="269" r:id="rId33"/>
    <p:sldId id="291" r:id="rId34"/>
    <p:sldId id="292" r:id="rId35"/>
    <p:sldId id="306" r:id="rId36"/>
    <p:sldId id="304" r:id="rId37"/>
    <p:sldId id="285" r:id="rId38"/>
    <p:sldId id="284" r:id="rId39"/>
    <p:sldId id="294" r:id="rId40"/>
    <p:sldId id="268" r:id="rId41"/>
    <p:sldId id="280" r:id="rId42"/>
    <p:sldId id="262" r:id="rId43"/>
    <p:sldId id="263" r:id="rId44"/>
    <p:sldId id="312" r:id="rId45"/>
    <p:sldId id="258" r:id="rId46"/>
    <p:sldId id="315" r:id="rId47"/>
    <p:sldId id="259" r:id="rId48"/>
    <p:sldId id="303" r:id="rId49"/>
    <p:sldId id="314" r:id="rId50"/>
    <p:sldId id="27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Vicil Anaya" initials="FVA" lastIdx="1" clrIdx="0">
    <p:extLst>
      <p:ext uri="{19B8F6BF-5375-455C-9EA6-DF929625EA0E}">
        <p15:presenceInfo xmlns:p15="http://schemas.microsoft.com/office/powerpoint/2012/main" userId="3d2ec194dac3b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2" autoAdjust="0"/>
    <p:restoredTop sz="90337" autoAdjust="0"/>
  </p:normalViewPr>
  <p:slideViewPr>
    <p:cSldViewPr snapToGrid="0">
      <p:cViewPr varScale="1">
        <p:scale>
          <a:sx n="108" d="100"/>
          <a:sy n="108" d="100"/>
        </p:scale>
        <p:origin x="18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15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D0B2C-0B7C-4C95-81A2-041816EEA153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6E59F-F4A6-4975-9B16-50FCCF721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courts.org/Resources-Services/Court-Improvement/Family-Courts/Domestic-Violence/Library#stalking" TargetMode="External"/><Relationship Id="rId3" Type="http://schemas.openxmlformats.org/officeDocument/2006/relationships/hyperlink" Target="https://www.techsafety.org/blog/2015/2/17/a-glimpse-from-the-field-how-abusers-are-misusing-technology" TargetMode="External"/><Relationship Id="rId7" Type="http://schemas.openxmlformats.org/officeDocument/2006/relationships/hyperlink" Target="https://www.thorn.org/sextor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ichd.nih.gov/health/topics/rehabtech/conditioninfo/device" TargetMode="External"/><Relationship Id="rId5" Type="http://schemas.openxmlformats.org/officeDocument/2006/relationships/hyperlink" Target="https://www.atia.org/home/at-resources/what-is-at/" TargetMode="External"/><Relationship Id="rId4" Type="http://schemas.openxmlformats.org/officeDocument/2006/relationships/hyperlink" Target="https://mouse4all.com/en/articles/assistive-technology-devices-for-physical-disabilities/" TargetMode="External"/><Relationship Id="rId9" Type="http://schemas.openxmlformats.org/officeDocument/2006/relationships/hyperlink" Target="https://www.flcourts.org/content/download/216104/1962570/Use_of_Tech_to_Stalk_PDF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4all.com/en/articles/assistive-technology-devices-for-physical-disabiliti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ichd.nih.gov/health/topics/rehabtech/conditioninfo/device" TargetMode="External"/><Relationship Id="rId4" Type="http://schemas.openxmlformats.org/officeDocument/2006/relationships/hyperlink" Target="https://www.atia.org/home/at-resources/what-is-at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1107771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resources-agencyuse/assessing-tech-abu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9ea06528dd041e0d71d8b5a/1508509266850/Sample+Documentation+Log_2014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Library#acces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obilefun.com/olixar-anti-hack-webcam-cover-for-phones-laptops-and-tablets-3-pack-65868" TargetMode="External"/><Relationship Id="rId4" Type="http://schemas.openxmlformats.org/officeDocument/2006/relationships/hyperlink" Target="https://www.flcourts.org/content/download/425826/4589773/how-to-gather-technology-abuse-evidence-for-court.pdf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9/11/18/making-strides-to-stop-stalkerwar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8e0ed3bcc74033b670a8d0/1586368212209/NNEDV+COVID+Tips+FINAL.pd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xdell.com/papers/2019-usenix_clinical_security_FULL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echcrunch.com/2019/08/15/toolkit-for-digital-abuse-could-help-victims-protect-themselves/" TargetMode="External"/><Relationship Id="rId4" Type="http://schemas.openxmlformats.org/officeDocument/2006/relationships/hyperlink" Target="https://news.cornell.edu/stories/2019/08/new-tools-help-detect-digital-domestic-abuse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today/2018/12/05/sos-tips-utilizing-your-smartphone-emergenc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a32c03aa6eb676ab00ab1f/1587751939992/NNEDV_Seeking+Help+Online_2020.pdf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5/2/17/a-glimpse-from-the-field-how-abusers-are-misusing-technolog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5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4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8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r>
              <a:rPr lang="en-US" dirty="0">
                <a:hlinkClick r:id="rId4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5"/>
              </a:rPr>
              <a:t>https://www.atia.org/</a:t>
            </a:r>
          </a:p>
          <a:p>
            <a:r>
              <a:rPr lang="en-US" dirty="0">
                <a:hlinkClick r:id="rId6"/>
              </a:rPr>
              <a:t>https://www.nichd.nih.gov/health/topics/rehabtech/conditioninfo/device</a:t>
            </a:r>
            <a:r>
              <a:rPr lang="en-US" dirty="0">
                <a:hlinkClick r:id="rId5"/>
              </a:rPr>
              <a:t>home/at-resources/what-is-at/</a:t>
            </a:r>
            <a:endParaRPr lang="en-US" dirty="0"/>
          </a:p>
          <a:p>
            <a:r>
              <a:rPr lang="en-US" dirty="0">
                <a:hlinkClick r:id="rId7"/>
              </a:rPr>
              <a:t>https://www.thorn.org/sextortion/</a:t>
            </a:r>
            <a:endParaRPr lang="en-US" dirty="0"/>
          </a:p>
          <a:p>
            <a:r>
              <a:rPr lang="en-US" dirty="0">
                <a:hlinkClick r:id="rId8"/>
              </a:rPr>
              <a:t>https://www.flcourts.org/Resources-Services/Court-Improvement/Family-Courts/Domestic-Violence/Library#stalking</a:t>
            </a:r>
            <a:endParaRPr lang="en-US" dirty="0"/>
          </a:p>
          <a:p>
            <a:r>
              <a:rPr lang="en-US" dirty="0">
                <a:hlinkClick r:id="rId9"/>
              </a:rPr>
              <a:t>https://www.flcourts.org/content/download/216104/1962570/Use_of_Tech_to_Stalk_PDF.pdf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7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4"/>
              </a:rPr>
              <a:t>https://www.atia.org/</a:t>
            </a:r>
          </a:p>
          <a:p>
            <a:r>
              <a:rPr lang="en-US" dirty="0">
                <a:hlinkClick r:id="rId5"/>
              </a:rPr>
              <a:t>https://www.nichd.nih.gov/health/topics/rehabtech/conditioninfo/device</a:t>
            </a:r>
            <a:r>
              <a:rPr lang="en-US" dirty="0">
                <a:hlinkClick r:id="rId4"/>
              </a:rPr>
              <a:t>home/at-resources/what-is-at/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6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https://youtu.be/Q2BHO8eXvxA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https://vimeo.com/411077713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0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https://www.techsafety.org/resources-agencyuse/assessing-tech-abuse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1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https://static1.squarespace.com/static/51dc541ce4b03ebab8c5c88c/t/59ea06528dd041e0d71d8b5a/1508509266850/Sample+Documentation+Log_2014.pdf</a:t>
            </a:r>
            <a:endParaRPr lang="en-US" dirty="0"/>
          </a:p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1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05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2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29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58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8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8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0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39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https://www.flcourts.org/Resources-Services/Court-Improvement/Family-Courts/Domestic-Violence/Library#access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>
                <a:hlinkClick r:id="rId5"/>
              </a:rPr>
              <a:t>https://www.mobilefun.com/olixar-anti-hack-webcam-cover-for-phones-laptops-and-tablets-3-pack-65868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7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7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https://www.techsafety.org/blog/2019/11/18/making-strides-to-stop-stalkerware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02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10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2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25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92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6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6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https://static1.squarespace.com/static/51dc541ce4b03ebab8c5c88c/t/5e8e0ed3bcc74033b670a8d0/1586368212209/NNEDV+COVID+Tips+FINAL.pdf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6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2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http://www.nixdell.com/papers/2019-usenix_clinical_security_FULL.pdf</a:t>
            </a:r>
            <a:endParaRPr lang="en-US" dirty="0"/>
          </a:p>
          <a:p>
            <a:r>
              <a:rPr lang="en-US" dirty="0">
                <a:hlinkClick r:id="rId4"/>
              </a:rPr>
              <a:t>https://news.cornell.edu/stories/2019/08/new-tools-help-detect-digital-domestic-abuse</a:t>
            </a:r>
            <a:endParaRPr lang="en-US" dirty="0"/>
          </a:p>
          <a:p>
            <a:r>
              <a:rPr lang="en-US" dirty="0">
                <a:hlinkClick r:id="rId5"/>
              </a:rPr>
              <a:t>https://techcrunch.com/2019/08/15/toolkit-for-digital-abuse-could-help-victims-protect-themselves/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4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51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https://www.colorado.edu/today/2018/12/05/sos-tips-utilizing-your-smartphone-emergency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4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09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55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https://static1.squarespace.com/static/51dc541ce4b03ebab8c5c88c/t/5ea32c03aa6eb676ab00ab1f/1587751939992/NNEDV_Seeking+Help+Online_2020.pdf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50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3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17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2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6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https://www.flcourts.org/content/download/634472/7208977/Electronic%20Stalking%20and%20Interpersonal%20Violence.pdf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2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2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43BB269-DBAA-46FA-A7EA-D751F46133F7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3C75-2E9B-409B-944E-E3E57356C855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6229E-B49E-4830-ACC6-A3716D70AAF8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6DA2-FFE8-4278-B680-0B783DD3037C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6E5-4211-4672-B85D-0D0DC7C87A3E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71933-1A05-41B5-8CC9-CD478F2755F5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C5A-9D74-4D70-8AC3-A5DD475EC852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A3A9-B7A1-48D5-803D-6972229EF0B1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66897-8441-46C2-984F-B7CBD707B5A1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56B6-0F60-42B9-9630-1014730D1066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B91D0-7FD7-4A54-9D39-CF87D2836638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7C3B-A4E6-4230-9A73-9D32494FBC0F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05E1-71F6-4B7B-9F3D-E4B8040406EB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3B6EF-1BA7-4BD8-AE48-CA50F83ADC42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BE22-7370-4D0D-8EF1-BB47C68A484E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2A31-595C-4C74-A37D-39CD88A9CB49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53BA-F392-4FD1-9E71-FBD12FF19647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067FD-EF50-48F8-B330-6F616A299440}" type="datetime1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awintl.org/Library/Detail.aspx?ItemID=65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vimeo.com/4110777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fororland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vicilanaya@gmail.com" TargetMode="External"/><Relationship Id="rId5" Type="http://schemas.openxmlformats.org/officeDocument/2006/relationships/hyperlink" Target="https://www.linkedin.com/in/vicilanaya/" TargetMode="External"/><Relationship Id="rId4" Type="http://schemas.openxmlformats.org/officeDocument/2006/relationships/hyperlink" Target="http://www.staysafeorland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chsafety.org/documentationtips" TargetMode="Externa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owsecureismypassword.ne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topstalkerware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creditreport.com/" TargetMode="External"/><Relationship Id="rId7" Type="http://schemas.openxmlformats.org/officeDocument/2006/relationships/hyperlink" Target="http://www.fcpti.com/fcpti.nsf/pages/AddressConfidentialityProgra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exsystems.com/" TargetMode="External"/><Relationship Id="rId5" Type="http://schemas.openxmlformats.org/officeDocument/2006/relationships/hyperlink" Target="https://www.innovis.com/personal/securityFreeze" TargetMode="External"/><Relationship Id="rId4" Type="http://schemas.openxmlformats.org/officeDocument/2006/relationships/hyperlink" Target="http://www.nctu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le.state.fl.us/FCC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c3.gov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s.us-cert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orangeclerk.com/Divisions/Family/Restraining-Order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courts.org/Resources-Services/Court-Improvement/Family-Courts/Family-Law-Self-Help-Information/Legal-Aid" TargetMode="External"/><Relationship Id="rId4" Type="http://schemas.openxmlformats.org/officeDocument/2006/relationships/hyperlink" Target="https://www.myflcourtaccess.com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a.gov/stopthinkconnect-toolkit" TargetMode="External"/><Relationship Id="rId3" Type="http://schemas.openxmlformats.org/officeDocument/2006/relationships/hyperlink" Target="https://www.iamcybersafe.org/" TargetMode="External"/><Relationship Id="rId7" Type="http://schemas.openxmlformats.org/officeDocument/2006/relationships/hyperlink" Target="https://sos.fbi.gov/e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educators" TargetMode="External"/><Relationship Id="rId5" Type="http://schemas.openxmlformats.org/officeDocument/2006/relationships/hyperlink" Target="https://www.missingkids.org/NetSmartz" TargetMode="External"/><Relationship Id="rId4" Type="http://schemas.openxmlformats.org/officeDocument/2006/relationships/hyperlink" Target="https://www.fosi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techresearch.org/resourc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techsafetyapp.org/" TargetMode="External"/><Relationship Id="rId7" Type="http://schemas.openxmlformats.org/officeDocument/2006/relationships/hyperlink" Target="https://www.myplanapp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tbsafe.com/" TargetMode="External"/><Relationship Id="rId5" Type="http://schemas.openxmlformats.org/officeDocument/2006/relationships/hyperlink" Target="https://kineticglobal.com/" TargetMode="External"/><Relationship Id="rId4" Type="http://schemas.openxmlformats.org/officeDocument/2006/relationships/hyperlink" Target="https://www.circleof6app.com/" TargetMode="External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content/download/425826/4589773/how-to-gather-technology-abuse-evidence-for-court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mesticviolencetraining.fcadv.org/" TargetMode="External"/><Relationship Id="rId5" Type="http://schemas.openxmlformats.org/officeDocument/2006/relationships/hyperlink" Target="http://www.tech2stalk.com/" TargetMode="External"/><Relationship Id="rId4" Type="http://schemas.openxmlformats.org/officeDocument/2006/relationships/hyperlink" Target="https://hackblossom.org/domestic-violence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smarts.ca/" TargetMode="External"/><Relationship Id="rId3" Type="http://schemas.openxmlformats.org/officeDocument/2006/relationships/hyperlink" Target="https://www.cybercivilrights.org/" TargetMode="External"/><Relationship Id="rId7" Type="http://schemas.openxmlformats.org/officeDocument/2006/relationships/hyperlink" Target="https://www.connectsafel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resources" TargetMode="External"/><Relationship Id="rId5" Type="http://schemas.openxmlformats.org/officeDocument/2006/relationships/hyperlink" Target="https://epic.org/" TargetMode="External"/><Relationship Id="rId4" Type="http://schemas.openxmlformats.org/officeDocument/2006/relationships/hyperlink" Target="https://www.ucl.ac.uk/steapp/sites/steapp/files/g-iot-resource-list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otline.org/category/behind-the-screen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hyperlink" Target="https://docs.google.com/document/d/1ud1ILFkIG0BeLX9jlzJMxCPm8-cSeqPjU60nkhUPYA8/ed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3177-EB2E-4CF8-A773-194223ADD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Safety Series: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/>
              <a:t>Abuse Using Technology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B7F6D-83EE-4FD9-B891-C69EF4BF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By Florence vicil</a:t>
            </a:r>
          </a:p>
          <a:p>
            <a:r>
              <a:rPr lang="en-US" dirty="0"/>
              <a:t>As a courtesy to domestic violence victim advocates in </a:t>
            </a:r>
            <a:r>
              <a:rPr lang="en-US" dirty="0" err="1"/>
              <a:t>florida</a:t>
            </a:r>
            <a:r>
              <a:rPr lang="en-US" dirty="0"/>
              <a:t>, U.S.A</a:t>
            </a:r>
          </a:p>
          <a:p>
            <a:r>
              <a:rPr lang="en-US" dirty="0"/>
              <a:t>Last updated 08/19/2020</a:t>
            </a:r>
          </a:p>
        </p:txBody>
      </p:sp>
    </p:spTree>
    <p:extLst>
      <p:ext uri="{BB962C8B-B14F-4D97-AF65-F5344CB8AC3E}">
        <p14:creationId xmlns:p14="http://schemas.microsoft.com/office/powerpoint/2010/main" val="26399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abuse – </a:t>
            </a:r>
            <a:r>
              <a:rPr lang="en-US" b="1" dirty="0"/>
              <a:t>Fl Computer Crimes Act (§815)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Felonies</a:t>
            </a:r>
          </a:p>
          <a:p>
            <a:pPr lvl="1"/>
            <a:r>
              <a:rPr lang="en-US" dirty="0"/>
              <a:t>Offenses against intellectual property</a:t>
            </a:r>
          </a:p>
          <a:p>
            <a:pPr lvl="1"/>
            <a:r>
              <a:rPr lang="en-US" dirty="0"/>
              <a:t>Disclosure of trade secrets (§812.081)</a:t>
            </a:r>
          </a:p>
          <a:p>
            <a:pPr lvl="1"/>
            <a:r>
              <a:rPr lang="en-US" dirty="0"/>
              <a:t>Unauthorized access, disruption of data/service/medical equipment, destruction of equipment, introduction of computer contaminant, audio or video surveillance, fraud, endangering human life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Misdemeanors</a:t>
            </a:r>
          </a:p>
          <a:p>
            <a:pPr lvl="1"/>
            <a:r>
              <a:rPr lang="en-US" dirty="0"/>
              <a:t>Modifying equipment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D98329F9-6A27-4CEB-88DE-BEA3988F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53" y="3429000"/>
            <a:ext cx="2725052" cy="27250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AD7A4-6886-4A11-A3DC-4DC30EBF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4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B027-E3CD-476E-81DB-7F4D8F1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other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C092-5CE0-4943-9C01-A9069C2AD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Tampering</a:t>
            </a:r>
            <a:r>
              <a:rPr lang="en-US" dirty="0"/>
              <a:t> with or harassing a witness/victim/informant (§914.22)</a:t>
            </a:r>
          </a:p>
          <a:p>
            <a:pPr lvl="1"/>
            <a:r>
              <a:rPr lang="en-US" dirty="0"/>
              <a:t>Hinder communication with LEO</a:t>
            </a:r>
          </a:p>
          <a:p>
            <a:r>
              <a:rPr lang="en-US" u="sng" dirty="0"/>
              <a:t>Tampering</a:t>
            </a:r>
            <a:r>
              <a:rPr lang="en-US" dirty="0"/>
              <a:t> with or fabricating physical evidence (§918.13)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4D43-50FA-4682-9FBD-B5A078A73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Written threats </a:t>
            </a:r>
            <a:r>
              <a:rPr lang="en-US" dirty="0"/>
              <a:t>to kill or do bodily injury (§836.10)</a:t>
            </a:r>
          </a:p>
          <a:p>
            <a:r>
              <a:rPr lang="en-US" dirty="0"/>
              <a:t>Obscene or harassing </a:t>
            </a:r>
            <a:r>
              <a:rPr lang="en-US" u="sng" dirty="0"/>
              <a:t>phone calls </a:t>
            </a:r>
            <a:r>
              <a:rPr lang="en-US" dirty="0"/>
              <a:t>(§365.16)</a:t>
            </a:r>
          </a:p>
          <a:p>
            <a:pPr lvl="1"/>
            <a:r>
              <a:rPr lang="en-US" dirty="0"/>
              <a:t>Cause phone to </a:t>
            </a:r>
            <a:r>
              <a:rPr lang="en-US" u="sng" dirty="0"/>
              <a:t>ring</a:t>
            </a:r>
            <a:r>
              <a:rPr lang="en-US" dirty="0"/>
              <a:t> repeatedly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185C1-A037-4BE2-A2BB-D1A79EF9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1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Social media, text messages, email</a:t>
            </a:r>
          </a:p>
          <a:p>
            <a:r>
              <a:rPr lang="en-US" dirty="0"/>
              <a:t>Computer activities, tablets</a:t>
            </a:r>
          </a:p>
          <a:p>
            <a:r>
              <a:rPr lang="en-US" dirty="0"/>
              <a:t>Online accounts (phone, bank, etc.)</a:t>
            </a:r>
          </a:p>
          <a:p>
            <a:r>
              <a:rPr lang="en-US" dirty="0"/>
              <a:t>Phone apps/features, phone land line</a:t>
            </a:r>
          </a:p>
          <a:p>
            <a:r>
              <a:rPr lang="en-US" dirty="0"/>
              <a:t>Spoofing (caller ID, replyTo email)</a:t>
            </a:r>
          </a:p>
          <a:p>
            <a:r>
              <a:rPr lang="en-US" dirty="0"/>
              <a:t>GPS tracking</a:t>
            </a:r>
          </a:p>
          <a:p>
            <a:r>
              <a:rPr lang="en-US" dirty="0"/>
              <a:t>Gathering online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3B5A1-FE68-41E7-8442-7874B483F6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Posting abusive content online</a:t>
            </a:r>
          </a:p>
          <a:p>
            <a:pPr lvl="1"/>
            <a:r>
              <a:rPr lang="en-US" dirty="0"/>
              <a:t>Nonconsensual pornography (Revenge Porn)</a:t>
            </a:r>
          </a:p>
          <a:p>
            <a:pPr lvl="1"/>
            <a:r>
              <a:rPr lang="en-US" dirty="0"/>
              <a:t>Sextorsion</a:t>
            </a:r>
          </a:p>
          <a:p>
            <a:r>
              <a:rPr lang="en-US" dirty="0"/>
              <a:t>Toys/gifts with hidden “spying” technology</a:t>
            </a:r>
          </a:p>
          <a:p>
            <a:pPr lvl="1"/>
            <a:r>
              <a:rPr lang="en-US" dirty="0"/>
              <a:t>Cameras, microphones, GPS</a:t>
            </a:r>
          </a:p>
          <a:p>
            <a:r>
              <a:rPr lang="en-US" dirty="0"/>
              <a:t>Smart/connected/wearable devices, IoT</a:t>
            </a:r>
          </a:p>
          <a:p>
            <a:pPr lvl="1"/>
            <a:r>
              <a:rPr lang="en-US" dirty="0"/>
              <a:t>Roadside assistance/safe driver service</a:t>
            </a:r>
          </a:p>
        </p:txBody>
      </p:sp>
      <p:pic>
        <p:nvPicPr>
          <p:cNvPr id="5" name="Graphic 4" descr="Web cam">
            <a:extLst>
              <a:ext uri="{FF2B5EF4-FFF2-40B4-BE49-F238E27FC236}">
                <a16:creationId xmlns:a16="http://schemas.microsoft.com/office/drawing/2014/main" id="{370216F8-1398-4E02-848A-85D810AE5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56" y="3429000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0C192-5802-486D-A507-4A587C28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3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Assistive technology/devices</a:t>
            </a:r>
          </a:p>
          <a:p>
            <a:pPr lvl="1"/>
            <a:r>
              <a:rPr lang="en-US" dirty="0"/>
              <a:t>Smart home assistants</a:t>
            </a:r>
          </a:p>
          <a:p>
            <a:pPr lvl="1"/>
            <a:r>
              <a:rPr lang="en-US" dirty="0"/>
              <a:t>Environmental control devices</a:t>
            </a:r>
          </a:p>
          <a:p>
            <a:pPr lvl="1"/>
            <a:r>
              <a:rPr lang="en-US" dirty="0"/>
              <a:t>Personal emergency response systems</a:t>
            </a:r>
          </a:p>
          <a:p>
            <a:pPr lvl="1"/>
            <a:r>
              <a:rPr lang="en-US" dirty="0"/>
              <a:t>Adaptive tools</a:t>
            </a:r>
          </a:p>
          <a:p>
            <a:pPr lvl="1"/>
            <a:r>
              <a:rPr lang="en-US" dirty="0"/>
              <a:t>Mobility aids</a:t>
            </a:r>
          </a:p>
          <a:p>
            <a:pPr lvl="1"/>
            <a:r>
              <a:rPr lang="en-US" dirty="0"/>
              <a:t>Communication aids</a:t>
            </a:r>
          </a:p>
        </p:txBody>
      </p:sp>
      <p:pic>
        <p:nvPicPr>
          <p:cNvPr id="11" name="Content Placeholder 10" descr="Plug">
            <a:extLst>
              <a:ext uri="{FF2B5EF4-FFF2-40B4-BE49-F238E27FC236}">
                <a16:creationId xmlns:a16="http://schemas.microsoft.com/office/drawing/2014/main" id="{FAB23893-0B40-4658-858A-FDBBDD82C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784" y="2734322"/>
            <a:ext cx="2572044" cy="25720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D87BCB-DFB6-4006-9201-C985BA25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62850-379C-47D7-BEED-CA47305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16" y="1133357"/>
            <a:ext cx="8134768" cy="4591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Connecting the Dots: Recognizing and Responding to Stalking</a:t>
            </a:r>
          </a:p>
          <a:p>
            <a:r>
              <a:rPr lang="en-US" dirty="0">
                <a:hlinkClick r:id="rId4"/>
              </a:rPr>
              <a:t>http://www.evawintl.org/Library/Detail.aspx?ItemID=659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D144-6783-427A-AB50-1DBE1216C4A8}"/>
              </a:ext>
            </a:extLst>
          </p:cNvPr>
          <p:cNvSpPr txBox="1"/>
          <p:nvPr/>
        </p:nvSpPr>
        <p:spPr>
          <a:xfrm rot="21294075">
            <a:off x="8655728" y="4070092"/>
            <a:ext cx="159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property damage/violence</a:t>
            </a:r>
            <a:endParaRPr lang="en-US" dirty="0">
              <a:ln>
                <a:solidFill>
                  <a:schemeClr val="tx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637A4-87D2-4BEF-98B0-9E80639ED93D}"/>
              </a:ext>
            </a:extLst>
          </p:cNvPr>
          <p:cNvCxnSpPr>
            <a:endCxn id="4" idx="1"/>
          </p:cNvCxnSpPr>
          <p:nvPr/>
        </p:nvCxnSpPr>
        <p:spPr>
          <a:xfrm flipV="1">
            <a:off x="7608163" y="4833598"/>
            <a:ext cx="1050727" cy="75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86774-31B7-4397-AB54-9EE93FD2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C7517-F43B-4109-8A06-CDD38B67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" y="1135554"/>
            <a:ext cx="8134768" cy="458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Coercive Control during COVID-19: New Tactics</a:t>
            </a:r>
          </a:p>
          <a:p>
            <a:r>
              <a:rPr lang="en-US" dirty="0">
                <a:hlinkClick r:id="rId4"/>
              </a:rPr>
              <a:t>https://vimeo.com/411077713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5B9DA3B-8B85-4C6B-917F-B3C14B43CFA0}"/>
              </a:ext>
            </a:extLst>
          </p:cNvPr>
          <p:cNvSpPr/>
          <p:nvPr/>
        </p:nvSpPr>
        <p:spPr>
          <a:xfrm>
            <a:off x="177546" y="228156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A6C341-991A-4124-8168-1DE56DE0AC42}"/>
              </a:ext>
            </a:extLst>
          </p:cNvPr>
          <p:cNvSpPr/>
          <p:nvPr/>
        </p:nvSpPr>
        <p:spPr>
          <a:xfrm>
            <a:off x="179020" y="2513863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F8157D-DC82-45D7-8A25-8FD84A97D919}"/>
              </a:ext>
            </a:extLst>
          </p:cNvPr>
          <p:cNvSpPr/>
          <p:nvPr/>
        </p:nvSpPr>
        <p:spPr>
          <a:xfrm>
            <a:off x="179027" y="276244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28FD19-C937-422A-BC8B-53C0F1943DE4}"/>
              </a:ext>
            </a:extLst>
          </p:cNvPr>
          <p:cNvSpPr/>
          <p:nvPr/>
        </p:nvSpPr>
        <p:spPr>
          <a:xfrm>
            <a:off x="179021" y="3969804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6AC44-18F4-497E-AE89-BDA101BD0FB5}"/>
              </a:ext>
            </a:extLst>
          </p:cNvPr>
          <p:cNvSpPr txBox="1"/>
          <p:nvPr/>
        </p:nvSpPr>
        <p:spPr>
          <a:xfrm>
            <a:off x="585919" y="4990734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Justifying control as necessary because of the pandemic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7548-7FC5-411C-A3D2-4179970C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52" y="1121994"/>
            <a:ext cx="3485954" cy="46140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AE0A62-B9D9-4880-B0D9-A4CBF1C86B63}"/>
              </a:ext>
            </a:extLst>
          </p:cNvPr>
          <p:cNvSpPr/>
          <p:nvPr/>
        </p:nvSpPr>
        <p:spPr>
          <a:xfrm>
            <a:off x="7964742" y="3632446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1E3160-28A2-4030-8942-A7B85BA51E6A}"/>
              </a:ext>
            </a:extLst>
          </p:cNvPr>
          <p:cNvSpPr/>
          <p:nvPr/>
        </p:nvSpPr>
        <p:spPr>
          <a:xfrm>
            <a:off x="7964742" y="2638888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A86DE-4D41-4631-82D7-E5ADE052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Abusers </a:t>
            </a:r>
            <a:r>
              <a:rPr lang="en-US" u="sng" dirty="0"/>
              <a:t>disrupt</a:t>
            </a:r>
            <a:r>
              <a:rPr lang="en-US" dirty="0"/>
              <a:t> the technologies that victims use.</a:t>
            </a:r>
          </a:p>
          <a:p>
            <a:r>
              <a:rPr lang="en-US" dirty="0"/>
              <a:t>Technology provides </a:t>
            </a:r>
            <a:r>
              <a:rPr lang="en-US" u="sng" dirty="0"/>
              <a:t>access</a:t>
            </a:r>
            <a:r>
              <a:rPr lang="en-US" dirty="0"/>
              <a:t> to the victim (or her/his information).</a:t>
            </a:r>
          </a:p>
          <a:p>
            <a:r>
              <a:rPr lang="en-US" dirty="0"/>
              <a:t>It is </a:t>
            </a:r>
            <a:r>
              <a:rPr lang="en-US" u="sng" dirty="0"/>
              <a:t>easy</a:t>
            </a:r>
            <a:r>
              <a:rPr lang="en-US" dirty="0"/>
              <a:t> for the abuser to use technology to control the victim.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A74FA-F5D4-4855-9767-D5D589EC2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Taking action to block or limit the abuser’s access to technology may drive the abuser to </a:t>
            </a:r>
            <a:r>
              <a:rPr lang="en-US" u="sng" dirty="0"/>
              <a:t>escalate</a:t>
            </a:r>
            <a:r>
              <a:rPr lang="en-US" dirty="0"/>
              <a:t> the abusive behavior.</a:t>
            </a:r>
          </a:p>
          <a:p>
            <a:r>
              <a:rPr lang="en-US" dirty="0"/>
              <a:t>Safety plan</a:t>
            </a:r>
          </a:p>
          <a:p>
            <a:r>
              <a:rPr lang="en-US" u="sng" dirty="0"/>
              <a:t>Technology safety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12E4A-0E80-49C8-92ED-759196E7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assess the situation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What’s happening?</a:t>
            </a:r>
          </a:p>
          <a:p>
            <a:pPr lvl="1"/>
            <a:r>
              <a:rPr lang="en-US" dirty="0"/>
              <a:t>Does it seem like the abuser </a:t>
            </a:r>
            <a:r>
              <a:rPr lang="en-US" u="sng" dirty="0"/>
              <a:t>knows</a:t>
            </a:r>
            <a:r>
              <a:rPr lang="en-US" b="1" u="sng" dirty="0"/>
              <a:t> </a:t>
            </a:r>
            <a:r>
              <a:rPr lang="en-US" u="sng" dirty="0"/>
              <a:t>too much</a:t>
            </a:r>
            <a:r>
              <a:rPr lang="en-US" dirty="0"/>
              <a:t> about the victim?</a:t>
            </a:r>
          </a:p>
          <a:p>
            <a:pPr lvl="1"/>
            <a:r>
              <a:rPr lang="en-US" u="sng" dirty="0"/>
              <a:t>What technologies</a:t>
            </a:r>
            <a:r>
              <a:rPr lang="en-US" dirty="0"/>
              <a:t> are being affected?</a:t>
            </a:r>
          </a:p>
          <a:p>
            <a:pPr lvl="1"/>
            <a:r>
              <a:rPr lang="en-US" dirty="0"/>
              <a:t>How is the abuser </a:t>
            </a:r>
            <a:r>
              <a:rPr lang="en-US" u="sng" dirty="0"/>
              <a:t>gaining access</a:t>
            </a:r>
            <a:r>
              <a:rPr lang="en-US" dirty="0"/>
              <a:t> to the victim’s technologies?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Can the victim mitigate the situation?</a:t>
            </a:r>
          </a:p>
          <a:p>
            <a:pPr lvl="1"/>
            <a:r>
              <a:rPr lang="en-US" dirty="0"/>
              <a:t>Does the victim have the </a:t>
            </a:r>
            <a:r>
              <a:rPr lang="en-US" u="sng" dirty="0"/>
              <a:t>resources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Is the victim </a:t>
            </a:r>
            <a:r>
              <a:rPr lang="en-US" u="sng" dirty="0"/>
              <a:t>tech savvy</a:t>
            </a:r>
            <a:r>
              <a:rPr lang="en-US" dirty="0"/>
              <a:t> enough?</a:t>
            </a:r>
          </a:p>
          <a:p>
            <a:pPr lvl="1"/>
            <a:r>
              <a:rPr lang="en-US" dirty="0"/>
              <a:t>Is there a current </a:t>
            </a:r>
            <a:r>
              <a:rPr lang="en-US" u="sng" dirty="0"/>
              <a:t>safety plan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the safety plan be </a:t>
            </a:r>
            <a:r>
              <a:rPr lang="en-US" u="sng" dirty="0"/>
              <a:t>adapted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the victim avoid family and friends </a:t>
            </a:r>
            <a:r>
              <a:rPr lang="en-US" u="sng" dirty="0"/>
              <a:t>compromising</a:t>
            </a:r>
            <a:r>
              <a:rPr lang="en-US" dirty="0"/>
              <a:t> the safety plan?</a:t>
            </a:r>
          </a:p>
        </p:txBody>
      </p:sp>
      <p:pic>
        <p:nvPicPr>
          <p:cNvPr id="7" name="Graphic 6" descr="Blueprint">
            <a:extLst>
              <a:ext uri="{FF2B5EF4-FFF2-40B4-BE49-F238E27FC236}">
                <a16:creationId xmlns:a16="http://schemas.microsoft.com/office/drawing/2014/main" id="{455CDB73-7EAE-4917-B08C-8F9462F0B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361" y="4823477"/>
            <a:ext cx="1645438" cy="16454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01899-FF84-4181-BF8E-3B3B768F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3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385E-198B-451A-8B0B-3E345B16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E635-6162-43F9-9657-C9D166DCB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199F5-938F-4955-845D-D4D7D2EE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Preserve evidence</a:t>
            </a:r>
          </a:p>
          <a:p>
            <a:pPr lvl="1"/>
            <a:r>
              <a:rPr lang="en-US" dirty="0"/>
              <a:t>Screenshot/record video/audio</a:t>
            </a:r>
          </a:p>
          <a:p>
            <a:pPr lvl="2"/>
            <a:r>
              <a:rPr lang="en-US" dirty="0"/>
              <a:t>Messages/emails/voicemails (visual)</a:t>
            </a:r>
          </a:p>
          <a:p>
            <a:pPr lvl="2"/>
            <a:r>
              <a:rPr lang="en-US" dirty="0"/>
              <a:t>Documents/pictures/videos</a:t>
            </a:r>
          </a:p>
          <a:p>
            <a:pPr lvl="2"/>
            <a:r>
              <a:rPr lang="en-US" dirty="0"/>
              <a:t>Call logs/transient evidence</a:t>
            </a:r>
          </a:p>
          <a:p>
            <a:pPr lvl="1"/>
            <a:r>
              <a:rPr lang="en-US" dirty="0"/>
              <a:t>Store evidence to secure repository</a:t>
            </a:r>
          </a:p>
          <a:p>
            <a:pPr lvl="1"/>
            <a:r>
              <a:rPr lang="en-US" dirty="0"/>
              <a:t>Print evidence</a:t>
            </a:r>
          </a:p>
          <a:p>
            <a:pPr lvl="1"/>
            <a:r>
              <a:rPr lang="en-US" dirty="0"/>
              <a:t>Backup everything in separate storage</a:t>
            </a:r>
          </a:p>
          <a:p>
            <a:pPr lvl="1"/>
            <a:r>
              <a:rPr lang="en-US" dirty="0"/>
              <a:t>Google 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Document the abuse with an incident log</a:t>
            </a:r>
          </a:p>
          <a:p>
            <a:pPr lvl="1"/>
            <a:r>
              <a:rPr lang="en-US" dirty="0"/>
              <a:t>Record details of every abuse incident</a:t>
            </a:r>
          </a:p>
          <a:p>
            <a:pPr lvl="1"/>
            <a:r>
              <a:rPr lang="en-US" dirty="0"/>
              <a:t>Dates, places (tech), witnesses, evidence</a:t>
            </a:r>
          </a:p>
          <a:p>
            <a:pPr lvl="1"/>
            <a:r>
              <a:rPr lang="en-US" dirty="0"/>
              <a:t>Note beginning and end of behaviors</a:t>
            </a:r>
          </a:p>
          <a:p>
            <a:pPr lvl="1"/>
            <a:r>
              <a:rPr lang="en-US" dirty="0"/>
              <a:t>Change in frequency of behaviors</a:t>
            </a:r>
          </a:p>
          <a:p>
            <a:pPr lvl="1"/>
            <a:r>
              <a:rPr lang="en-US" dirty="0"/>
              <a:t>Escalation of behaviors</a:t>
            </a:r>
          </a:p>
          <a:p>
            <a:pPr lvl="1"/>
            <a:r>
              <a:rPr lang="en-US" dirty="0"/>
              <a:t>Actions victim has taken to mitigate the abuser’s behaviors</a:t>
            </a:r>
          </a:p>
        </p:txBody>
      </p:sp>
      <p:pic>
        <p:nvPicPr>
          <p:cNvPr id="5" name="Graphic 4" descr="Usb Stick">
            <a:extLst>
              <a:ext uri="{FF2B5EF4-FFF2-40B4-BE49-F238E27FC236}">
                <a16:creationId xmlns:a16="http://schemas.microsoft.com/office/drawing/2014/main" id="{BB8D946F-92C4-4B6C-8B78-29011406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610690"/>
            <a:ext cx="914400" cy="9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5E7FA-B221-490F-94C6-77A88654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A8B7-7755-4363-B5D6-0BBED498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Florence’s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A77-2E2E-4438-85B0-D6AABBEF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Former Orlando PD officer</a:t>
            </a:r>
          </a:p>
          <a:p>
            <a:r>
              <a:rPr lang="en-US" dirty="0"/>
              <a:t>Guardian ad Litem, Osceola County</a:t>
            </a:r>
          </a:p>
          <a:p>
            <a:r>
              <a:rPr lang="en-US" dirty="0"/>
              <a:t>Software Developer, A.S.; B.S., M.S.</a:t>
            </a:r>
          </a:p>
          <a:p>
            <a:r>
              <a:rPr lang="en-US" dirty="0"/>
              <a:t>Member, Code for Orlando, Code for America Brigade</a:t>
            </a:r>
          </a:p>
          <a:p>
            <a:pPr lvl="1"/>
            <a:r>
              <a:rPr lang="en-US" dirty="0">
                <a:hlinkClick r:id="rId3"/>
              </a:rPr>
              <a:t>http://www.codefororlando.com/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http://www.staysafeorlando.com/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482E-6ACB-471C-A058-1088FA9D0890}"/>
              </a:ext>
            </a:extLst>
          </p:cNvPr>
          <p:cNvSpPr txBox="1"/>
          <p:nvPr/>
        </p:nvSpPr>
        <p:spPr>
          <a:xfrm>
            <a:off x="1438182" y="6329778"/>
            <a:ext cx="893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https://www.linkedin.com/in/vicilanaya/</a:t>
            </a:r>
            <a:r>
              <a:rPr lang="en-US" dirty="0"/>
              <a:t>					</a:t>
            </a:r>
            <a:r>
              <a:rPr lang="en-US" dirty="0">
                <a:hlinkClick r:id="rId6"/>
              </a:rPr>
              <a:t>vicilanaya@gmail.com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1D465-5D15-43A8-9758-C1D2FBD5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2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A33B-7A79-4AEC-B266-5D414686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sample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A9DC-AB08-4CA3-AC73-497A923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" y="2352579"/>
            <a:ext cx="5960246" cy="3046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C6C2-CBFA-45DA-95C8-D5306096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355951"/>
            <a:ext cx="5960245" cy="420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B4DDF-5A27-408B-AF7F-756308196D04}"/>
              </a:ext>
            </a:extLst>
          </p:cNvPr>
          <p:cNvSpPr txBox="1"/>
          <p:nvPr/>
        </p:nvSpPr>
        <p:spPr>
          <a:xfrm>
            <a:off x="1322771" y="5841492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https://www.techsafety.org/documentationtips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7D935-2A70-41E7-ACC5-781FD135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4381-E5BE-4981-9275-BC6CDA2C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21" y="284292"/>
            <a:ext cx="8889357" cy="5348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5850374"/>
            <a:ext cx="743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74993-2481-4400-BEE8-3191BC771868}"/>
              </a:ext>
            </a:extLst>
          </p:cNvPr>
          <p:cNvSpPr txBox="1"/>
          <p:nvPr/>
        </p:nvSpPr>
        <p:spPr>
          <a:xfrm>
            <a:off x="5379865" y="2583402"/>
            <a:ext cx="115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(or device/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account, etc.)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8F089-90A5-4932-936E-DD2A14D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9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6072322"/>
            <a:ext cx="743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8D849-B7E7-456D-992D-5041D8777588}"/>
              </a:ext>
            </a:extLst>
          </p:cNvPr>
          <p:cNvGrpSpPr/>
          <p:nvPr/>
        </p:nvGrpSpPr>
        <p:grpSpPr>
          <a:xfrm>
            <a:off x="486461" y="939672"/>
            <a:ext cx="11219078" cy="4978656"/>
            <a:chOff x="-3083" y="939672"/>
            <a:chExt cx="11219078" cy="4978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3BED0B-F59E-4957-975A-EA8000ED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83" y="949197"/>
              <a:ext cx="2787793" cy="49596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538C0-4E9B-4D04-94D0-9CD12E67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2748" y="949197"/>
              <a:ext cx="2806844" cy="4959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D2B024-C401-427A-A5E2-3CD15701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7612" y="949197"/>
              <a:ext cx="2787793" cy="49596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6B2E7F-52F6-40BD-A7BB-863B9CC9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5501" y="939672"/>
              <a:ext cx="2800494" cy="4978656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7878-E1AE-4ABA-BFC2-04288E0B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8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3A059-7213-4CF4-9EF0-8C91E122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1" y="0"/>
            <a:ext cx="1009497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35CCA-E31A-4596-AB4A-F10BB057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07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F9AB230C-88B3-401E-AC6F-5A62C35C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12192000" cy="64434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4C839-5CF1-4621-B6E1-D1713FF7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2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D783B-E25E-45CA-A7EC-0F37DD9F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0"/>
            <a:ext cx="672998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085C2-CE4B-4730-9AC9-1DFE4EBE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3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26DEC-0195-458C-B195-08F32D43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1" y="0"/>
            <a:ext cx="1119225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CF329-0A47-4405-8173-909601D2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4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B978A9-6728-448D-892E-7EE369612A45}"/>
              </a:ext>
            </a:extLst>
          </p:cNvPr>
          <p:cNvSpPr txBox="1"/>
          <p:nvPr/>
        </p:nvSpPr>
        <p:spPr>
          <a:xfrm>
            <a:off x="861134" y="4033423"/>
            <a:ext cx="1491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sender’s IP address from email header information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596C6D-B78A-430F-85FB-591BABDF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216129"/>
            <a:ext cx="12174767" cy="6425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5BFF8-24A8-4740-9731-0E75152B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3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5BDD5A-0409-4C59-9701-1CEB1760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"/>
            <a:ext cx="12192000" cy="67665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C4A0E-CC24-48AC-85F8-3D0459CD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1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983F60-D0F8-46FA-896D-323563DD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7077C-B2E5-4A60-9535-C95A5508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3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EB5D-760F-4DB5-AE85-592B44C0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 Using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B3F4-747A-48C4-B86E-35DD53202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“technology-enabled coercive control” in intimate partner violence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2CC42-A2E3-4268-8173-5B37B6BB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4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Practice digital hygiene</a:t>
            </a:r>
          </a:p>
          <a:p>
            <a:pPr lvl="1"/>
            <a:r>
              <a:rPr lang="en-US" dirty="0"/>
              <a:t>Decrease digital footprint</a:t>
            </a:r>
          </a:p>
          <a:p>
            <a:pPr lvl="1"/>
            <a:r>
              <a:rPr lang="en-US" dirty="0"/>
              <a:t>Use good password habits</a:t>
            </a:r>
          </a:p>
          <a:p>
            <a:pPr lvl="2"/>
            <a:r>
              <a:rPr lang="en-US" dirty="0">
                <a:hlinkClick r:id="rId3"/>
              </a:rPr>
              <a:t>https://howsecureismypassword.net/</a:t>
            </a:r>
            <a:endParaRPr lang="en-US" dirty="0"/>
          </a:p>
          <a:p>
            <a:pPr lvl="2"/>
            <a:r>
              <a:rPr lang="en-US" dirty="0"/>
              <a:t>Password manager</a:t>
            </a:r>
          </a:p>
          <a:p>
            <a:pPr lvl="2"/>
            <a:r>
              <a:rPr lang="en-US" dirty="0"/>
              <a:t>Keyloggers</a:t>
            </a:r>
          </a:p>
          <a:p>
            <a:pPr lvl="1"/>
            <a:r>
              <a:rPr lang="en-US" dirty="0"/>
              <a:t>Use multi-factor authentication</a:t>
            </a:r>
          </a:p>
          <a:p>
            <a:pPr lvl="1"/>
            <a:r>
              <a:rPr lang="en-US" dirty="0"/>
              <a:t>Use privacy settings</a:t>
            </a:r>
          </a:p>
          <a:p>
            <a:pPr lvl="1"/>
            <a:r>
              <a:rPr lang="en-US" dirty="0"/>
              <a:t>Always log out</a:t>
            </a:r>
          </a:p>
          <a:p>
            <a:pPr lvl="1"/>
            <a:r>
              <a:rPr lang="en-US" dirty="0"/>
              <a:t>Use webcam cover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A2728-EBE0-4907-ADE4-A87AB3464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686" y="1711786"/>
            <a:ext cx="5620534" cy="326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2840B-B076-4664-9B98-2E24AB4D6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92" y="3675337"/>
            <a:ext cx="4330923" cy="3111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B3224-9AE1-4F23-B1CD-40BF4D93CFAA}"/>
              </a:ext>
            </a:extLst>
          </p:cNvPr>
          <p:cNvCxnSpPr>
            <a:cxnSpLocks/>
          </p:cNvCxnSpPr>
          <p:nvPr/>
        </p:nvCxnSpPr>
        <p:spPr>
          <a:xfrm flipV="1">
            <a:off x="3835153" y="2814221"/>
            <a:ext cx="3994952" cy="27609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598E4-DC53-4528-8360-1786F317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Avoid </a:t>
            </a:r>
            <a:r>
              <a:rPr lang="en-US" u="sng" dirty="0"/>
              <a:t>malware</a:t>
            </a:r>
          </a:p>
          <a:p>
            <a:pPr lvl="1"/>
            <a:r>
              <a:rPr lang="en-US" dirty="0"/>
              <a:t>Keep software up to date</a:t>
            </a:r>
          </a:p>
          <a:p>
            <a:pPr lvl="1"/>
            <a:r>
              <a:rPr lang="en-US" dirty="0"/>
              <a:t>Use security software</a:t>
            </a:r>
          </a:p>
          <a:p>
            <a:r>
              <a:rPr lang="en-US" dirty="0"/>
              <a:t>Limit device communication/location</a:t>
            </a:r>
          </a:p>
          <a:p>
            <a:pPr lvl="1"/>
            <a:r>
              <a:rPr lang="en-US" u="sng" dirty="0"/>
              <a:t>Disable</a:t>
            </a:r>
          </a:p>
          <a:p>
            <a:pPr lvl="2"/>
            <a:r>
              <a:rPr lang="en-US" dirty="0"/>
              <a:t>WiFi/Bluetooth</a:t>
            </a:r>
          </a:p>
          <a:p>
            <a:pPr lvl="2"/>
            <a:r>
              <a:rPr lang="en-US" dirty="0"/>
              <a:t>Peripherals/microphone</a:t>
            </a:r>
          </a:p>
          <a:p>
            <a:pPr lvl="2"/>
            <a:r>
              <a:rPr lang="en-US" dirty="0"/>
              <a:t>GPS location/geo-tagging of media</a:t>
            </a:r>
          </a:p>
          <a:p>
            <a:pPr lvl="3"/>
            <a:r>
              <a:rPr lang="en-US" dirty="0"/>
              <a:t>Metadata = data about data</a:t>
            </a:r>
          </a:p>
          <a:p>
            <a:pPr lvl="2"/>
            <a:r>
              <a:rPr lang="en-US" dirty="0"/>
              <a:t>Notifications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messages cannot be deleted</a:t>
            </a:r>
          </a:p>
          <a:p>
            <a:r>
              <a:rPr lang="en-US" dirty="0"/>
              <a:t>Replace or duplicate devices/accounts/log in information</a:t>
            </a:r>
          </a:p>
          <a:p>
            <a:pPr lvl="1"/>
            <a:r>
              <a:rPr lang="en-US" dirty="0"/>
              <a:t>Devices you trust</a:t>
            </a:r>
          </a:p>
          <a:p>
            <a:pPr lvl="1"/>
            <a:r>
              <a:rPr lang="en-US" dirty="0"/>
              <a:t>Devices you don’t trust</a:t>
            </a:r>
          </a:p>
          <a:p>
            <a:r>
              <a:rPr lang="en-US" dirty="0"/>
              <a:t>Keep old devices/accounts</a:t>
            </a:r>
          </a:p>
          <a:p>
            <a:pPr lvl="1"/>
            <a:r>
              <a:rPr lang="en-US" dirty="0"/>
              <a:t>To not alert abuser of the changes</a:t>
            </a:r>
          </a:p>
          <a:p>
            <a:pPr lvl="1"/>
            <a:r>
              <a:rPr lang="en-US" dirty="0"/>
              <a:t>To collect evidence</a:t>
            </a:r>
          </a:p>
        </p:txBody>
      </p:sp>
      <p:pic>
        <p:nvPicPr>
          <p:cNvPr id="6" name="Graphic 5" descr="Wireless">
            <a:extLst>
              <a:ext uri="{FF2B5EF4-FFF2-40B4-BE49-F238E27FC236}">
                <a16:creationId xmlns:a16="http://schemas.microsoft.com/office/drawing/2014/main" id="{7F56EB57-447A-46D6-94C4-92ADAB10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169" y="3887173"/>
            <a:ext cx="914400" cy="914400"/>
          </a:xfrm>
          <a:prstGeom prst="rect">
            <a:avLst/>
          </a:prstGeom>
        </p:spPr>
      </p:pic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2634CB6F-34D3-465A-97B9-CDFD0CE58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1169" y="5686163"/>
            <a:ext cx="914400" cy="914400"/>
          </a:xfrm>
          <a:prstGeom prst="rect">
            <a:avLst/>
          </a:prstGeom>
        </p:spPr>
      </p:pic>
      <p:pic>
        <p:nvPicPr>
          <p:cNvPr id="10" name="Graphic 9" descr="Worm">
            <a:extLst>
              <a:ext uri="{FF2B5EF4-FFF2-40B4-BE49-F238E27FC236}">
                <a16:creationId xmlns:a16="http://schemas.microsoft.com/office/drawing/2014/main" id="{B365FB2E-646F-4808-99D0-45D93FF00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1169" y="2593528"/>
            <a:ext cx="914400" cy="91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A7CA3-86FD-47A3-9CE3-549B487A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ues that stalkerware may be on device">
            <a:extLst>
              <a:ext uri="{FF2B5EF4-FFF2-40B4-BE49-F238E27FC236}">
                <a16:creationId xmlns:a16="http://schemas.microsoft.com/office/drawing/2014/main" id="{221667EC-B55C-4E71-9B19-8EC72EED57C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115219"/>
            <a:ext cx="927417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B46FF-881A-4846-B54F-BA9E151B6937}"/>
              </a:ext>
            </a:extLst>
          </p:cNvPr>
          <p:cNvSpPr txBox="1"/>
          <p:nvPr/>
        </p:nvSpPr>
        <p:spPr>
          <a:xfrm>
            <a:off x="4393809" y="6026331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http://www.stopstalkerware.org/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48238-2179-469F-A73F-CAE5751E1C63}"/>
              </a:ext>
            </a:extLst>
          </p:cNvPr>
          <p:cNvSpPr txBox="1"/>
          <p:nvPr/>
        </p:nvSpPr>
        <p:spPr>
          <a:xfrm>
            <a:off x="5405442" y="3948"/>
            <a:ext cx="13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data usage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F81391-04C2-4AD6-999E-2AA805980F7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650279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8C7A0-F5EB-415F-865C-0ABD58E63B21}"/>
              </a:ext>
            </a:extLst>
          </p:cNvPr>
          <p:cNvSpPr txBox="1"/>
          <p:nvPr/>
        </p:nvSpPr>
        <p:spPr>
          <a:xfrm>
            <a:off x="1617003" y="0"/>
            <a:ext cx="18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disappears and reappears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297EA-A5E4-4EFF-92E0-BD01AC6342B0}"/>
              </a:ext>
            </a:extLst>
          </p:cNvPr>
          <p:cNvCxnSpPr>
            <a:cxnSpLocks/>
          </p:cNvCxnSpPr>
          <p:nvPr/>
        </p:nvCxnSpPr>
        <p:spPr>
          <a:xfrm>
            <a:off x="2359980" y="646331"/>
            <a:ext cx="0" cy="46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087758-29E3-46CA-AA04-646089F03BF8}"/>
              </a:ext>
            </a:extLst>
          </p:cNvPr>
          <p:cNvSpPr txBox="1"/>
          <p:nvPr/>
        </p:nvSpPr>
        <p:spPr>
          <a:xfrm>
            <a:off x="9006694" y="0"/>
            <a:ext cx="151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phone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96A2A-F395-4470-886F-E107F5AEE63F}"/>
              </a:ext>
            </a:extLst>
          </p:cNvPr>
          <p:cNvCxnSpPr>
            <a:cxnSpLocks/>
          </p:cNvCxnSpPr>
          <p:nvPr/>
        </p:nvCxnSpPr>
        <p:spPr>
          <a:xfrm>
            <a:off x="9697251" y="646331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B90BF-7B49-4D48-BBDA-D4462B13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48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erson in a suit and tie&#10;&#10;Description automatically generated">
            <a:extLst>
              <a:ext uri="{FF2B5EF4-FFF2-40B4-BE49-F238E27FC236}">
                <a16:creationId xmlns:a16="http://schemas.microsoft.com/office/drawing/2014/main" id="{8862087A-33A0-4462-937E-7E4DBF2B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7" y="0"/>
            <a:ext cx="10509505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54D86-633E-4EC8-92F4-295AEC40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9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5ACC8-8330-4A5F-BCA6-C43A140B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0"/>
            <a:ext cx="10155936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854A-A2F1-47F7-971C-0463D18E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0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E0577-E64D-47D5-955D-FAE46B4B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1" y="12050"/>
            <a:ext cx="3509518" cy="68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73694-2C67-4595-80D8-929FB478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83" y="12050"/>
            <a:ext cx="3122634" cy="68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C39FB-11F6-4917-8654-87CA9A868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11" y="12050"/>
            <a:ext cx="3481728" cy="68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7EBC7-978E-451A-B9E9-C16BCC9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100" y="1340528"/>
            <a:ext cx="1737499" cy="6023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9B0065-D6C0-4D78-A99C-690CAB3A601A}"/>
              </a:ext>
            </a:extLst>
          </p:cNvPr>
          <p:cNvCxnSpPr>
            <a:cxnSpLocks/>
          </p:cNvCxnSpPr>
          <p:nvPr/>
        </p:nvCxnSpPr>
        <p:spPr>
          <a:xfrm flipV="1">
            <a:off x="1827100" y="168677"/>
            <a:ext cx="436706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38AFF-1446-4F56-A993-DB716A0B1A71}"/>
              </a:ext>
            </a:extLst>
          </p:cNvPr>
          <p:cNvCxnSpPr>
            <a:cxnSpLocks/>
          </p:cNvCxnSpPr>
          <p:nvPr/>
        </p:nvCxnSpPr>
        <p:spPr>
          <a:xfrm flipH="1" flipV="1">
            <a:off x="3149815" y="168677"/>
            <a:ext cx="414785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AFC67-4412-4839-B6CF-CB44005E7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756" y="4820575"/>
            <a:ext cx="2250488" cy="7501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5B5B1-BED0-4FA1-9DE7-6C75152638DC}"/>
              </a:ext>
            </a:extLst>
          </p:cNvPr>
          <p:cNvCxnSpPr>
            <a:cxnSpLocks/>
          </p:cNvCxnSpPr>
          <p:nvPr/>
        </p:nvCxnSpPr>
        <p:spPr>
          <a:xfrm flipH="1" flipV="1">
            <a:off x="4939582" y="5560407"/>
            <a:ext cx="635595" cy="10800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F3401E-185F-486C-8347-19960D4BAC99}"/>
              </a:ext>
            </a:extLst>
          </p:cNvPr>
          <p:cNvCxnSpPr>
            <a:cxnSpLocks/>
          </p:cNvCxnSpPr>
          <p:nvPr/>
        </p:nvCxnSpPr>
        <p:spPr>
          <a:xfrm flipV="1">
            <a:off x="6616825" y="5570736"/>
            <a:ext cx="568907" cy="10697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33D6-A9FA-44CB-892D-1BDA0260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1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32DA3-E580-487C-89BB-15923A1F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575B8-FA3A-4F2D-AA36-FA45B7E2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1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Restrict access to your information</a:t>
            </a:r>
          </a:p>
          <a:p>
            <a:pPr lvl="1"/>
            <a:r>
              <a:rPr lang="en-US" u="sng" dirty="0"/>
              <a:t>Freeze</a:t>
            </a:r>
            <a:r>
              <a:rPr lang="en-US" dirty="0"/>
              <a:t> credit/accounts</a:t>
            </a:r>
          </a:p>
          <a:p>
            <a:pPr lvl="2"/>
            <a:r>
              <a:rPr lang="en-US" dirty="0">
                <a:hlinkClick r:id="rId3"/>
              </a:rPr>
              <a:t>https://www.annualcreditreport.com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http://www.nctue.com/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https://www.innovis.com/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https://www.chexsystems.com/</a:t>
            </a:r>
            <a:endParaRPr lang="en-US" dirty="0"/>
          </a:p>
          <a:p>
            <a:pPr lvl="1"/>
            <a:r>
              <a:rPr lang="en-US" dirty="0"/>
              <a:t>Florida Attorney General’s </a:t>
            </a:r>
            <a:r>
              <a:rPr lang="en-US" u="sng" dirty="0"/>
              <a:t>Address</a:t>
            </a:r>
            <a:r>
              <a:rPr lang="en-US" dirty="0"/>
              <a:t> Confidentiality Program</a:t>
            </a:r>
          </a:p>
          <a:p>
            <a:pPr lvl="2"/>
            <a:r>
              <a:rPr lang="en-US" dirty="0">
                <a:hlinkClick r:id="rId7"/>
              </a:rPr>
              <a:t>http://www.fcpti.com/fcpti.nsf/pages/AddressConfidentialityProgram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lvl="1"/>
            <a:r>
              <a:rPr lang="en-US" dirty="0"/>
              <a:t>Request </a:t>
            </a:r>
            <a:r>
              <a:rPr lang="en-US" u="sng" dirty="0"/>
              <a:t>family violence indicators</a:t>
            </a:r>
            <a:r>
              <a:rPr lang="en-US" dirty="0"/>
              <a:t> be placed on records to trigger nondisclosure</a:t>
            </a:r>
          </a:p>
          <a:p>
            <a:pPr lvl="2"/>
            <a:r>
              <a:rPr lang="en-US" dirty="0"/>
              <a:t>§61.1825(3)(a) State Case Registry</a:t>
            </a:r>
          </a:p>
          <a:p>
            <a:pPr lvl="1"/>
            <a:r>
              <a:rPr lang="en-US" dirty="0"/>
              <a:t>Request </a:t>
            </a:r>
            <a:r>
              <a:rPr lang="en-US" u="sng" dirty="0"/>
              <a:t>exemption from public records</a:t>
            </a:r>
          </a:p>
          <a:p>
            <a:pPr lvl="2"/>
            <a:r>
              <a:rPr lang="en-US" dirty="0"/>
              <a:t>§119.071(2)(j)1 General exemptions from inspection or copying of public records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8705F-ECFF-4510-90EB-85AB88F1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35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Limit the information you share</a:t>
            </a:r>
          </a:p>
          <a:p>
            <a:pPr lvl="1"/>
            <a:r>
              <a:rPr lang="en-US" dirty="0"/>
              <a:t>Do not share accounts with the abuser</a:t>
            </a:r>
          </a:p>
          <a:p>
            <a:pPr lvl="1"/>
            <a:r>
              <a:rPr lang="en-US" dirty="0"/>
              <a:t>Opt out of data collection (third-party tracking)</a:t>
            </a:r>
          </a:p>
          <a:p>
            <a:pPr lvl="1"/>
            <a:r>
              <a:rPr lang="en-US" dirty="0"/>
              <a:t>Disable password saving in browsers/apps</a:t>
            </a:r>
          </a:p>
          <a:p>
            <a:pPr lvl="1"/>
            <a:r>
              <a:rPr lang="en-US" dirty="0"/>
              <a:t>Do not share contact lists to see if your contacts are using the same service/network</a:t>
            </a:r>
          </a:p>
          <a:p>
            <a:pPr lvl="1"/>
            <a:r>
              <a:rPr lang="en-US" dirty="0"/>
              <a:t>Make online profiles non-searchable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Report the abuse</a:t>
            </a:r>
          </a:p>
          <a:p>
            <a:pPr lvl="1"/>
            <a:r>
              <a:rPr lang="en-US" dirty="0"/>
              <a:t>Local law enforcement</a:t>
            </a:r>
          </a:p>
          <a:p>
            <a:pPr lvl="1"/>
            <a:r>
              <a:rPr lang="en-US" dirty="0"/>
              <a:t>Florida Computer Crime Center</a:t>
            </a:r>
          </a:p>
          <a:p>
            <a:pPr lvl="2"/>
            <a:r>
              <a:rPr lang="en-US" dirty="0">
                <a:hlinkClick r:id="rId3"/>
              </a:rPr>
              <a:t>https://www.fdle.state.fl.us/FCCC</a:t>
            </a:r>
            <a:endParaRPr lang="en-US" dirty="0"/>
          </a:p>
          <a:p>
            <a:pPr lvl="1"/>
            <a:r>
              <a:rPr lang="en-US" dirty="0"/>
              <a:t>FBI Internet Crime Complaint Center</a:t>
            </a:r>
          </a:p>
          <a:p>
            <a:pPr lvl="2"/>
            <a:r>
              <a:rPr lang="en-US" dirty="0">
                <a:hlinkClick r:id="rId4"/>
              </a:rPr>
              <a:t>https://www.ic3.gov/</a:t>
            </a:r>
            <a:endParaRPr lang="en-US" dirty="0"/>
          </a:p>
          <a:p>
            <a:pPr lvl="1"/>
            <a:r>
              <a:rPr lang="en-US" dirty="0"/>
              <a:t>Website/platform flags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CBD21-AF16-4909-A32D-0F36D930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0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863A2B-4590-4943-9126-C83A33A8A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753868"/>
            <a:ext cx="3110994" cy="4253138"/>
          </a:xfrm>
        </p:spPr>
        <p:txBody>
          <a:bodyPr/>
          <a:lstStyle/>
          <a:p>
            <a:r>
              <a:rPr lang="en-US" dirty="0"/>
              <a:t>Restricting the abuser’s access to your content restricts your access to their content.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142AE1-FBB1-46E4-8430-D0683876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23" y="0"/>
            <a:ext cx="7485889" cy="6858000"/>
          </a:xfrm>
          <a:prstGeom prst="rect">
            <a:avLst/>
          </a:prstGeom>
        </p:spPr>
      </p:pic>
      <p:sp>
        <p:nvSpPr>
          <p:cNvPr id="21" name="Content Placeholder 24">
            <a:extLst>
              <a:ext uri="{FF2B5EF4-FFF2-40B4-BE49-F238E27FC236}">
                <a16:creationId xmlns:a16="http://schemas.microsoft.com/office/drawing/2014/main" id="{F04B816E-C49C-4502-B852-2485C09C9FD2}"/>
              </a:ext>
            </a:extLst>
          </p:cNvPr>
          <p:cNvSpPr txBox="1">
            <a:spLocks/>
          </p:cNvSpPr>
          <p:nvPr/>
        </p:nvSpPr>
        <p:spPr>
          <a:xfrm>
            <a:off x="1141411" y="753868"/>
            <a:ext cx="3110994" cy="585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Restricting the abuser’s access to your content restricts your access to their content, too.</a:t>
            </a:r>
          </a:p>
          <a:p>
            <a:endParaRPr lang="en-US" dirty="0"/>
          </a:p>
          <a:p>
            <a:r>
              <a:rPr lang="en-US" dirty="0"/>
              <a:t>Harassing message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Creates electronic paper trail of incident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30C2F-54F5-4A1B-8CCE-B06B680A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5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9210-32C0-4BDD-8ED0-C02F0B3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Cybersecurity is the practice of protecting networks, systems, programs, and data from criminal or unauthorized use.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A727-60A3-46AE-A272-32D5D5B1209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https://niccs.us-cert.gov/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22EBF-C574-4258-A43C-741166FC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2E9BD-8AF9-45E9-BF04-2116607C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Seek legal protection</a:t>
            </a:r>
          </a:p>
          <a:p>
            <a:pPr lvl="1"/>
            <a:r>
              <a:rPr lang="en-US" dirty="0"/>
              <a:t>No contact orders</a:t>
            </a:r>
          </a:p>
          <a:p>
            <a:pPr lvl="1"/>
            <a:r>
              <a:rPr lang="en-US" dirty="0"/>
              <a:t>Injunctions</a:t>
            </a:r>
          </a:p>
          <a:p>
            <a:pPr lvl="2"/>
            <a:r>
              <a:rPr lang="en-US" dirty="0"/>
              <a:t>In person</a:t>
            </a:r>
          </a:p>
          <a:p>
            <a:pPr lvl="3"/>
            <a:r>
              <a:rPr lang="en-US" dirty="0">
                <a:hlinkClick r:id="rId3"/>
              </a:rPr>
              <a:t>https://www.myorangeclerk.com/Divisions/Family/Restraining-Orders</a:t>
            </a:r>
            <a:endParaRPr lang="en-US" dirty="0"/>
          </a:p>
          <a:p>
            <a:pPr lvl="2"/>
            <a:r>
              <a:rPr lang="en-US" dirty="0"/>
              <a:t>Florida Courts E-Filing Portal</a:t>
            </a:r>
          </a:p>
          <a:p>
            <a:pPr lvl="3"/>
            <a:r>
              <a:rPr lang="en-US" dirty="0">
                <a:hlinkClick r:id="rId4"/>
              </a:rPr>
              <a:t>https://www.myflcourtaccess.com/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Pressing charges</a:t>
            </a:r>
          </a:p>
          <a:p>
            <a:pPr lvl="1"/>
            <a:r>
              <a:rPr lang="en-US" dirty="0"/>
              <a:t>Legal Aid</a:t>
            </a:r>
          </a:p>
          <a:p>
            <a:pPr lvl="2"/>
            <a:r>
              <a:rPr lang="en-US" dirty="0">
                <a:hlinkClick r:id="rId5"/>
              </a:rPr>
              <a:t>https://www.flcourts.org/Resources-Services/Court-Improvement/Family-Courts/Family-Law-Self-Help-Information/Legal-Aid</a:t>
            </a:r>
            <a:endParaRPr lang="en-US" dirty="0"/>
          </a:p>
          <a:p>
            <a:pPr lvl="1"/>
            <a:r>
              <a:rPr lang="en-US" dirty="0"/>
              <a:t>Evidence based prosecution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6FFE0-FC3C-48D3-9D93-54202280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55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Educate children, family, and friends</a:t>
            </a:r>
          </a:p>
          <a:p>
            <a:pPr lvl="1"/>
            <a:r>
              <a:rPr lang="en-US" dirty="0"/>
              <a:t>I am Cyber Safe</a:t>
            </a:r>
          </a:p>
          <a:p>
            <a:pPr lvl="2"/>
            <a:r>
              <a:rPr lang="en-US" dirty="0">
                <a:hlinkClick r:id="rId3"/>
              </a:rPr>
              <a:t>https://www.iamcybersafe.org/</a:t>
            </a:r>
            <a:endParaRPr lang="en-US" dirty="0"/>
          </a:p>
          <a:p>
            <a:pPr lvl="1"/>
            <a:r>
              <a:rPr lang="en-US" dirty="0"/>
              <a:t>Family Online Safety Institute</a:t>
            </a:r>
          </a:p>
          <a:p>
            <a:pPr lvl="2"/>
            <a:r>
              <a:rPr lang="en-US" dirty="0">
                <a:hlinkClick r:id="rId4"/>
              </a:rPr>
              <a:t>https://www.fosi.org/</a:t>
            </a:r>
            <a:endParaRPr lang="en-US" dirty="0"/>
          </a:p>
          <a:p>
            <a:pPr lvl="1"/>
            <a:r>
              <a:rPr lang="en-US" dirty="0"/>
              <a:t>Online Safety for Kids &amp; Families</a:t>
            </a:r>
          </a:p>
          <a:p>
            <a:pPr lvl="2"/>
            <a:r>
              <a:rPr lang="en-US" dirty="0">
                <a:hlinkClick r:id="rId5"/>
              </a:rPr>
              <a:t>https://www.missingkids.org/NetSmartz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334AF-E7B4-42A2-9586-669EF528F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Facebook’s Digital Literacy Library</a:t>
            </a:r>
          </a:p>
          <a:p>
            <a:pPr lvl="1"/>
            <a:r>
              <a:rPr lang="en-US" dirty="0">
                <a:hlinkClick r:id="rId6"/>
              </a:rPr>
              <a:t>https://www.facebook.com/safety/educators</a:t>
            </a:r>
            <a:endParaRPr lang="en-US" dirty="0"/>
          </a:p>
          <a:p>
            <a:r>
              <a:rPr lang="en-US" dirty="0"/>
              <a:t>Safe Online Surfing (SOS) - FBI</a:t>
            </a:r>
          </a:p>
          <a:p>
            <a:pPr lvl="1"/>
            <a:r>
              <a:rPr lang="en-US" dirty="0">
                <a:hlinkClick r:id="rId7"/>
              </a:rPr>
              <a:t>https://sos.fbi.gov/en/</a:t>
            </a:r>
            <a:endParaRPr lang="en-US" dirty="0"/>
          </a:p>
          <a:p>
            <a:r>
              <a:rPr lang="en-US" dirty="0"/>
              <a:t>STOP. THINK. CONNECT. Toolkit - CISA</a:t>
            </a:r>
          </a:p>
          <a:p>
            <a:pPr lvl="1"/>
            <a:r>
              <a:rPr lang="en-US" dirty="0">
                <a:hlinkClick r:id="rId8"/>
              </a:rPr>
              <a:t>https://www.cisa.gov/stopthinkconnect-toolkit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0DD0A-4BF1-4AED-B3AE-6DC59424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0CDE-3C8D-4AE2-B880-D1E99BB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CD4F4-91A9-4D91-8B03-F1320DC9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0CA97-F897-4B07-8182-9ED7E7F4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4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Computer Security and Privacy for Survivors of Intimate Partner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https://www.ipvtechresearch.org/resources</a:t>
            </a:r>
            <a:endParaRPr lang="en-US" dirty="0"/>
          </a:p>
          <a:p>
            <a:pPr lvl="1"/>
            <a:r>
              <a:rPr lang="en-US" dirty="0"/>
              <a:t>Technology Assessment Questionnaire (TAQ)</a:t>
            </a:r>
          </a:p>
          <a:p>
            <a:pPr lvl="1"/>
            <a:r>
              <a:rPr lang="en-US" dirty="0"/>
              <a:t>Privacy Checkup Guides</a:t>
            </a:r>
          </a:p>
          <a:p>
            <a:pPr lvl="1"/>
            <a:r>
              <a:rPr lang="en-US" dirty="0"/>
              <a:t>IPV Spyware Discovery Tool (ISDi)</a:t>
            </a:r>
          </a:p>
          <a:p>
            <a:pPr lvl="1"/>
            <a:r>
              <a:rPr lang="en-US" dirty="0"/>
              <a:t>Technograph</a:t>
            </a:r>
          </a:p>
          <a:p>
            <a:pPr lvl="1"/>
            <a:r>
              <a:rPr lang="en-US" dirty="0"/>
              <a:t>App Classification Guide</a:t>
            </a:r>
          </a:p>
        </p:txBody>
      </p:sp>
      <p:pic>
        <p:nvPicPr>
          <p:cNvPr id="1034" name="Picture 10" descr="technograph filled">
            <a:extLst>
              <a:ext uri="{FF2B5EF4-FFF2-40B4-BE49-F238E27FC236}">
                <a16:creationId xmlns:a16="http://schemas.microsoft.com/office/drawing/2014/main" id="{3CCA2451-F240-4FEF-A56A-8A1F8BDFE2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11" y="2249488"/>
            <a:ext cx="458339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28CF-36D2-4138-A4DF-D9A011F6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4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Network to End Domestic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</a:t>
            </a:r>
            <a:endParaRPr lang="en-US" dirty="0"/>
          </a:p>
          <a:p>
            <a:pPr lvl="1"/>
            <a:r>
              <a:rPr lang="en-US" dirty="0"/>
              <a:t>Survivor Toolkit</a:t>
            </a:r>
          </a:p>
          <a:p>
            <a:pPr lvl="1"/>
            <a:r>
              <a:rPr lang="en-US" dirty="0"/>
              <a:t>App Safety Center</a:t>
            </a:r>
          </a:p>
          <a:p>
            <a:pPr lvl="1"/>
            <a:r>
              <a:rPr lang="en-US" dirty="0"/>
              <a:t>Agency Use toolkit</a:t>
            </a:r>
          </a:p>
          <a:p>
            <a:pPr lvl="1"/>
            <a:r>
              <a:rPr lang="en-US" dirty="0"/>
              <a:t>Digital Services Toolkit</a:t>
            </a:r>
          </a:p>
          <a:p>
            <a:pPr lvl="1"/>
            <a:r>
              <a:rPr lang="en-US" dirty="0"/>
              <a:t>Confidentiality Toolkit</a:t>
            </a:r>
          </a:p>
          <a:p>
            <a:pPr lvl="1"/>
            <a:r>
              <a:rPr lang="en-US" dirty="0"/>
              <a:t>Legal Systems Toolkit</a:t>
            </a:r>
          </a:p>
          <a:p>
            <a:pPr lvl="1"/>
            <a:r>
              <a:rPr lang="en-US" dirty="0"/>
              <a:t>Judicial Toolkit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94DA-6CD5-4777-81F6-B7E91E0DD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19531" y="2552296"/>
            <a:ext cx="5780552" cy="1870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1FB39-C7BD-447B-8489-235A4BA0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6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DDA3-9D19-497A-85C7-7EBEA977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Apps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C8C40-049E-4CE4-81EE-76725028C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https://techsafetyapp.org/</a:t>
            </a:r>
            <a:endParaRPr lang="en-US" dirty="0"/>
          </a:p>
          <a:p>
            <a:r>
              <a:rPr lang="en-US" dirty="0">
                <a:hlinkClick r:id="rId4"/>
              </a:rPr>
              <a:t>https://www.circleof6app.com/</a:t>
            </a:r>
            <a:endParaRPr lang="en-US" dirty="0"/>
          </a:p>
          <a:p>
            <a:r>
              <a:rPr lang="en-US" dirty="0">
                <a:hlinkClick r:id="rId5"/>
              </a:rPr>
              <a:t>https://kineticglobal.com/</a:t>
            </a:r>
            <a:endParaRPr lang="en-US" dirty="0"/>
          </a:p>
          <a:p>
            <a:r>
              <a:rPr lang="en-US" dirty="0">
                <a:hlinkClick r:id="rId6"/>
              </a:rPr>
              <a:t>https://getbsafe.com/</a:t>
            </a:r>
            <a:endParaRPr lang="en-US" dirty="0"/>
          </a:p>
          <a:p>
            <a:r>
              <a:rPr lang="en-US" dirty="0">
                <a:hlinkClick r:id="rId7"/>
              </a:rPr>
              <a:t>https://www.myplanapp.org/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C2CEF2-BE31-4F12-BA24-18F8FD5342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SOS</a:t>
            </a:r>
            <a:r>
              <a:rPr lang="en-US" dirty="0"/>
              <a:t> feature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r>
              <a:rPr lang="en-US" dirty="0"/>
              <a:t>Any phone will call </a:t>
            </a:r>
            <a:r>
              <a:rPr lang="en-US" u="sng" dirty="0"/>
              <a:t>911</a:t>
            </a:r>
            <a:r>
              <a:rPr lang="en-US" dirty="0"/>
              <a:t> regardless of service subscription status</a:t>
            </a:r>
          </a:p>
        </p:txBody>
      </p:sp>
      <p:pic>
        <p:nvPicPr>
          <p:cNvPr id="9" name="Graphic 8" descr="Selfie">
            <a:extLst>
              <a:ext uri="{FF2B5EF4-FFF2-40B4-BE49-F238E27FC236}">
                <a16:creationId xmlns:a16="http://schemas.microsoft.com/office/drawing/2014/main" id="{411C99E5-834E-4F75-AC92-19ECE86D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5943" y="4794678"/>
            <a:ext cx="1578748" cy="15787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2C890-55FF-4816-8176-5458B3A0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04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A084F-3C5B-4A54-8E40-AB390C81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" y="0"/>
            <a:ext cx="1189329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4CFB3-D40A-48C7-B9D9-5318B425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99075-6222-4094-835E-D93B6ECB9204}"/>
              </a:ext>
            </a:extLst>
          </p:cNvPr>
          <p:cNvSpPr txBox="1"/>
          <p:nvPr/>
        </p:nvSpPr>
        <p:spPr>
          <a:xfrm>
            <a:off x="3675356" y="6488668"/>
            <a:ext cx="60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1EC97-218A-423B-BE3D-79C92F089719}"/>
              </a:ext>
            </a:extLst>
          </p:cNvPr>
          <p:cNvSpPr txBox="1"/>
          <p:nvPr/>
        </p:nvSpPr>
        <p:spPr>
          <a:xfrm>
            <a:off x="9626610" y="6013765"/>
            <a:ext cx="129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Android OS</a:t>
            </a:r>
          </a:p>
        </p:txBody>
      </p:sp>
    </p:spTree>
    <p:extLst>
      <p:ext uri="{BB962C8B-B14F-4D97-AF65-F5344CB8AC3E}">
        <p14:creationId xmlns:p14="http://schemas.microsoft.com/office/powerpoint/2010/main" val="3912015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Gather Technology Abuse Evidence for Court</a:t>
            </a:r>
          </a:p>
          <a:p>
            <a:pPr lvl="1"/>
            <a:r>
              <a:rPr lang="en-US" dirty="0">
                <a:hlinkClick r:id="rId3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/>
              <a:t>DIY Cybersecurity for Domestic Violence</a:t>
            </a:r>
          </a:p>
          <a:p>
            <a:pPr lvl="1"/>
            <a:r>
              <a:rPr lang="en-US" dirty="0">
                <a:hlinkClick r:id="rId4"/>
              </a:rPr>
              <a:t>https://hackblossom.org/domestic-violence/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Stalking online training from the National Center for Victims of Crime</a:t>
            </a:r>
          </a:p>
          <a:p>
            <a:pPr lvl="1"/>
            <a:r>
              <a:rPr lang="en-US" dirty="0">
                <a:hlinkClick r:id="rId5"/>
              </a:rPr>
              <a:t>http://www.tech2stalk.com/</a:t>
            </a:r>
            <a:endParaRPr lang="en-US" dirty="0"/>
          </a:p>
          <a:p>
            <a:r>
              <a:rPr lang="en-US" dirty="0"/>
              <a:t>Tech and safety online course from the Florida Coalition Against Domestic Violence</a:t>
            </a:r>
          </a:p>
          <a:p>
            <a:pPr lvl="1"/>
            <a:r>
              <a:rPr lang="en-US" dirty="0">
                <a:hlinkClick r:id="rId6"/>
              </a:rPr>
              <a:t>https://domesticviolencetraining.fcadv.org/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B2655-7F34-42FC-860F-BB8E2175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62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 Civil Rights Initiative (End Revenge Porn)</a:t>
            </a:r>
          </a:p>
          <a:p>
            <a:pPr lvl="1"/>
            <a:r>
              <a:rPr lang="en-US" dirty="0">
                <a:hlinkClick r:id="rId3"/>
              </a:rPr>
              <a:t>https://www.cybercivilrights.org/</a:t>
            </a:r>
            <a:endParaRPr lang="en-US" dirty="0"/>
          </a:p>
          <a:p>
            <a:r>
              <a:rPr lang="en-US" dirty="0"/>
              <a:t>Gender and IoT (G-IoT) Resource List</a:t>
            </a:r>
          </a:p>
          <a:p>
            <a:pPr lvl="1"/>
            <a:r>
              <a:rPr lang="en-US" dirty="0">
                <a:hlinkClick r:id="rId4"/>
              </a:rPr>
              <a:t>https://www.ucl.ac.uk/steapp/sites/steapp/files/g-iot-resource-list.pdf</a:t>
            </a:r>
            <a:endParaRPr lang="en-US" dirty="0"/>
          </a:p>
          <a:p>
            <a:r>
              <a:rPr lang="en-US" dirty="0"/>
              <a:t>Electronic Privacy Information Center</a:t>
            </a:r>
          </a:p>
          <a:p>
            <a:pPr lvl="1"/>
            <a:r>
              <a:rPr lang="en-US" dirty="0">
                <a:hlinkClick r:id="rId5"/>
              </a:rPr>
              <a:t>https://epic.org/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Facebook’s Safety Center</a:t>
            </a:r>
          </a:p>
          <a:p>
            <a:pPr lvl="1"/>
            <a:r>
              <a:rPr lang="en-US" dirty="0">
                <a:hlinkClick r:id="rId6"/>
              </a:rPr>
              <a:t>https://www.facebook.com/safety/resources</a:t>
            </a:r>
            <a:endParaRPr lang="en-US" dirty="0"/>
          </a:p>
          <a:p>
            <a:r>
              <a:rPr lang="en-US" dirty="0"/>
              <a:t>Connect Safely</a:t>
            </a:r>
          </a:p>
          <a:p>
            <a:pPr lvl="1"/>
            <a:r>
              <a:rPr lang="en-US" dirty="0">
                <a:hlinkClick r:id="rId7"/>
              </a:rPr>
              <a:t>https://www.connectsafely.org/</a:t>
            </a:r>
            <a:endParaRPr lang="en-US" dirty="0"/>
          </a:p>
          <a:p>
            <a:r>
              <a:rPr lang="en-US" dirty="0"/>
              <a:t>Media Smarts</a:t>
            </a:r>
          </a:p>
          <a:p>
            <a:pPr lvl="1"/>
            <a:r>
              <a:rPr lang="en-US" dirty="0">
                <a:hlinkClick r:id="rId8"/>
              </a:rPr>
              <a:t>https://mediasmarts.ca/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68B05-2035-473B-B2CD-9C44A0EF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7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abuse article series</a:t>
            </a:r>
          </a:p>
          <a:p>
            <a:pPr lvl="1"/>
            <a:r>
              <a:rPr lang="en-US" dirty="0">
                <a:hlinkClick r:id="rId3"/>
              </a:rPr>
              <a:t>https://www.thehotline.org/category/behind-the-screens/</a:t>
            </a:r>
            <a:endParaRPr lang="en-US" dirty="0"/>
          </a:p>
          <a:p>
            <a:r>
              <a:rPr lang="en-US" dirty="0"/>
              <a:t>Social Media Security &amp; Privacy Checklists – New York Times</a:t>
            </a:r>
          </a:p>
          <a:p>
            <a:pPr lvl="1"/>
            <a:r>
              <a:rPr lang="en-US" dirty="0">
                <a:hlinkClick r:id="rId4"/>
              </a:rPr>
              <a:t>https://docs.google.com/document/d/1ud1ILFkIG0BeLX9jlzJMxCPm8-cSeqPjU60nkhUPYA8/edit</a:t>
            </a:r>
            <a:endParaRPr lang="en-US" dirty="0"/>
          </a:p>
        </p:txBody>
      </p:sp>
      <p:pic>
        <p:nvPicPr>
          <p:cNvPr id="8" name="Content Placeholder 7" descr="Old Key">
            <a:extLst>
              <a:ext uri="{FF2B5EF4-FFF2-40B4-BE49-F238E27FC236}">
                <a16:creationId xmlns:a16="http://schemas.microsoft.com/office/drawing/2014/main" id="{DBD25B59-66B3-406C-B06E-6229F4520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4882" y="2305420"/>
            <a:ext cx="3429848" cy="34298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9E568-074D-42A6-A57A-553F02AC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who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Abusers:</a:t>
            </a:r>
          </a:p>
          <a:p>
            <a:pPr lvl="1"/>
            <a:r>
              <a:rPr lang="en-US" dirty="0"/>
              <a:t>Current or former partners</a:t>
            </a:r>
          </a:p>
          <a:p>
            <a:pPr lvl="1"/>
            <a:r>
              <a:rPr lang="en-US" dirty="0"/>
              <a:t>Strangers</a:t>
            </a:r>
          </a:p>
          <a:p>
            <a:r>
              <a:rPr lang="en-US" dirty="0"/>
              <a:t>Victims:</a:t>
            </a:r>
          </a:p>
          <a:p>
            <a:pPr lvl="1"/>
            <a:r>
              <a:rPr lang="en-US" dirty="0"/>
              <a:t>Any person and/or their children, family or friends</a:t>
            </a:r>
          </a:p>
        </p:txBody>
      </p:sp>
      <p:pic>
        <p:nvPicPr>
          <p:cNvPr id="79" name="Content Placeholder 78" descr="Programmer">
            <a:extLst>
              <a:ext uri="{FF2B5EF4-FFF2-40B4-BE49-F238E27FC236}">
                <a16:creationId xmlns:a16="http://schemas.microsoft.com/office/drawing/2014/main" id="{E441D196-29AB-4D8B-9FCC-7F85F8911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026" y="1976932"/>
            <a:ext cx="3305560" cy="33055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A94DC-53AA-42F9-8867-40A4C437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90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B40-ED5B-4E66-A913-C6BF8BC5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Question mark on green pastel background">
            <a:extLst>
              <a:ext uri="{FF2B5EF4-FFF2-40B4-BE49-F238E27FC236}">
                <a16:creationId xmlns:a16="http://schemas.microsoft.com/office/drawing/2014/main" id="{F9D074F4-4486-4752-B5F7-74F914A35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B1B38-A947-4392-B5C9-8DC13EFD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3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Credible threat </a:t>
            </a:r>
            <a:r>
              <a:rPr lang="en-US" dirty="0"/>
              <a:t>= a verbal or nonverbal threat, or a combination of the two, including threats delivered by electronic communication or implied by a pattern of conduct, which places the person who is the target of the threat in </a:t>
            </a:r>
            <a:r>
              <a:rPr lang="en-US" u="sng" dirty="0"/>
              <a:t>reasonable fear</a:t>
            </a:r>
            <a:r>
              <a:rPr lang="en-US" dirty="0"/>
              <a:t> for his or her safety or the safety of his or her family members or individuals closely associated with the person, and which is made with the apparent </a:t>
            </a:r>
            <a:r>
              <a:rPr lang="en-US" u="sng" dirty="0"/>
              <a:t>ability to carry out </a:t>
            </a:r>
            <a:r>
              <a:rPr lang="en-US" dirty="0"/>
              <a:t>the threat to cause such harm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</a:t>
            </a:r>
            <a:r>
              <a:rPr lang="en-US" u="sng" dirty="0"/>
              <a:t>not necessary to prove </a:t>
            </a:r>
            <a:r>
              <a:rPr lang="en-US" dirty="0"/>
              <a:t>that the person making the threat had the </a:t>
            </a:r>
            <a:r>
              <a:rPr lang="en-US" u="sng" dirty="0"/>
              <a:t>intent to actually carry out the threat</a:t>
            </a:r>
            <a:r>
              <a:rPr lang="en-US" dirty="0"/>
              <a:t>. </a:t>
            </a:r>
          </a:p>
          <a:p>
            <a:r>
              <a:rPr lang="en-US" dirty="0"/>
              <a:t>The present </a:t>
            </a:r>
            <a:r>
              <a:rPr lang="en-US" u="sng" dirty="0"/>
              <a:t>incarceration</a:t>
            </a:r>
            <a:r>
              <a:rPr lang="en-US" dirty="0"/>
              <a:t> of the person making the threat is not a bar to prosecution under this section.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64F0B-18D5-4096-8F1E-B9466EFE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Harassment</a:t>
            </a:r>
            <a:r>
              <a:rPr lang="en-US" dirty="0"/>
              <a:t> = to engage in a course of conduct directed at a specific person which causes substantial </a:t>
            </a:r>
            <a:r>
              <a:rPr lang="en-US" u="sng" dirty="0"/>
              <a:t>emotional distress</a:t>
            </a:r>
            <a:r>
              <a:rPr lang="en-US" dirty="0"/>
              <a:t> to that person and serves </a:t>
            </a:r>
            <a:r>
              <a:rPr lang="en-US" u="sng" dirty="0"/>
              <a:t>no legitimate purpose</a:t>
            </a:r>
            <a:r>
              <a:rPr lang="en-US" dirty="0"/>
              <a:t> (§784.048(1)a)</a:t>
            </a:r>
          </a:p>
          <a:p>
            <a:r>
              <a:rPr lang="en-US" b="1" dirty="0"/>
              <a:t>Course of conduct </a:t>
            </a:r>
            <a:r>
              <a:rPr lang="en-US" dirty="0"/>
              <a:t>= means a </a:t>
            </a:r>
            <a:r>
              <a:rPr lang="en-US" u="sng" dirty="0"/>
              <a:t>pattern</a:t>
            </a:r>
            <a:r>
              <a:rPr lang="en-US" dirty="0"/>
              <a:t> of conduct composed of a series of acts over a period of </a:t>
            </a:r>
            <a:r>
              <a:rPr lang="en-US" u="sng" dirty="0"/>
              <a:t>time</a:t>
            </a:r>
            <a:r>
              <a:rPr lang="en-US" dirty="0"/>
              <a:t>, however short, which evidences a continuity of purpose (§784.048(1)b)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Cyberstalking</a:t>
            </a:r>
            <a:r>
              <a:rPr lang="en-US" dirty="0"/>
              <a:t> = to cause substantial </a:t>
            </a:r>
            <a:r>
              <a:rPr lang="en-US" u="sng" dirty="0"/>
              <a:t>emotional distress</a:t>
            </a:r>
            <a:r>
              <a:rPr lang="en-US" dirty="0"/>
              <a:t> to a person and serving </a:t>
            </a:r>
            <a:r>
              <a:rPr lang="en-US" u="sng" dirty="0"/>
              <a:t>no</a:t>
            </a:r>
            <a:r>
              <a:rPr lang="en-US" dirty="0"/>
              <a:t> </a:t>
            </a:r>
            <a:r>
              <a:rPr lang="en-US" u="sng" dirty="0"/>
              <a:t>legitimate purpose</a:t>
            </a:r>
            <a:r>
              <a:rPr lang="en-US" dirty="0"/>
              <a:t> by:</a:t>
            </a:r>
          </a:p>
          <a:p>
            <a:pPr lvl="1"/>
            <a:r>
              <a:rPr lang="en-US" dirty="0"/>
              <a:t>Engaging in a course of conduct to communicate, or to cause to be communicated, words, images, or language by or through the use of electronic mail or </a:t>
            </a:r>
            <a:r>
              <a:rPr lang="en-US" u="sng" dirty="0"/>
              <a:t>electronic communication</a:t>
            </a:r>
            <a:r>
              <a:rPr lang="en-US" dirty="0"/>
              <a:t>, directed at a specific person; or</a:t>
            </a:r>
          </a:p>
          <a:p>
            <a:pPr lvl="1"/>
            <a:r>
              <a:rPr lang="en-US" dirty="0"/>
              <a:t>Accessing, or attempting to access, the online </a:t>
            </a:r>
            <a:r>
              <a:rPr lang="en-US" u="sng" dirty="0"/>
              <a:t>accounts</a:t>
            </a:r>
            <a:r>
              <a:rPr lang="en-US" dirty="0"/>
              <a:t> or Internet-connected home electronic </a:t>
            </a:r>
            <a:r>
              <a:rPr lang="en-US" u="sng" dirty="0"/>
              <a:t>systems</a:t>
            </a:r>
            <a:r>
              <a:rPr lang="en-US" dirty="0"/>
              <a:t> of another person without that person’s </a:t>
            </a:r>
            <a:r>
              <a:rPr lang="en-US" u="sng" dirty="0"/>
              <a:t>permission</a:t>
            </a:r>
            <a:r>
              <a:rPr lang="en-US" dirty="0"/>
              <a:t> (§784.048(1)d)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18252-A51C-4063-AD2A-DBF3AC717D53}"/>
              </a:ext>
            </a:extLst>
          </p:cNvPr>
          <p:cNvSpPr txBox="1"/>
          <p:nvPr/>
        </p:nvSpPr>
        <p:spPr>
          <a:xfrm>
            <a:off x="2317072" y="6150702"/>
            <a:ext cx="4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 = Florida Statutes section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0A348-3E01-4A18-9E10-6B56F5D8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Misdemeanors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Stalking</a:t>
            </a:r>
            <a:r>
              <a:rPr lang="en-US" dirty="0"/>
              <a:t> = to willfully, maliciously, and </a:t>
            </a:r>
            <a:r>
              <a:rPr lang="en-US" sz="2500" u="sng" dirty="0"/>
              <a:t>repeatedly</a:t>
            </a:r>
            <a:r>
              <a:rPr lang="en-US" dirty="0"/>
              <a:t> follows, harasses, or cyberstalks another person (§784.048(2))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Sexual cyberharassment </a:t>
            </a:r>
            <a:r>
              <a:rPr lang="en-US" dirty="0"/>
              <a:t>= to </a:t>
            </a:r>
            <a:r>
              <a:rPr lang="en-US" u="sng" dirty="0"/>
              <a:t>publish</a:t>
            </a:r>
            <a:r>
              <a:rPr lang="en-US" dirty="0"/>
              <a:t> a sexually explicit image of another to Internet websites or to </a:t>
            </a:r>
            <a:r>
              <a:rPr lang="en-US" u="sng" dirty="0"/>
              <a:t>disseminate</a:t>
            </a:r>
            <a:r>
              <a:rPr lang="en-US" dirty="0"/>
              <a:t> such an image through electronic means without the depicted person’s </a:t>
            </a:r>
            <a:r>
              <a:rPr lang="en-US" u="sng" dirty="0"/>
              <a:t>consent</a:t>
            </a:r>
            <a:r>
              <a:rPr lang="en-US" dirty="0"/>
              <a:t>, contrary to the depicted person’s reasonable expectation of privacy, for </a:t>
            </a:r>
            <a:r>
              <a:rPr lang="en-US" u="sng" dirty="0"/>
              <a:t>no legitimate purpose</a:t>
            </a:r>
            <a:r>
              <a:rPr lang="en-US" dirty="0"/>
              <a:t>, with the intent of causing substantial </a:t>
            </a:r>
            <a:r>
              <a:rPr lang="en-US" u="sng" dirty="0"/>
              <a:t>emotional distress</a:t>
            </a:r>
            <a:r>
              <a:rPr lang="en-US" dirty="0"/>
              <a:t> to the depicted person (§784.049(2)(c))</a:t>
            </a:r>
          </a:p>
        </p:txBody>
      </p:sp>
      <p:pic>
        <p:nvPicPr>
          <p:cNvPr id="8" name="Graphic 7" descr="Handcuffs">
            <a:extLst>
              <a:ext uri="{FF2B5EF4-FFF2-40B4-BE49-F238E27FC236}">
                <a16:creationId xmlns:a16="http://schemas.microsoft.com/office/drawing/2014/main" id="{E98A1245-921C-4F89-AEB3-1D89CA5B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073" y="4020343"/>
            <a:ext cx="1820942" cy="18209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FCA18D-5F3C-4C28-ACDB-BD693A17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Felonies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Sexual cyberharassment</a:t>
            </a:r>
          </a:p>
          <a:p>
            <a:pPr lvl="1"/>
            <a:r>
              <a:rPr lang="en-US" dirty="0"/>
              <a:t>If prior conviction (§784.049(3)(b))</a:t>
            </a:r>
          </a:p>
          <a:p>
            <a:r>
              <a:rPr lang="en-US" b="1" dirty="0"/>
              <a:t>Aggravated stalking </a:t>
            </a:r>
            <a:r>
              <a:rPr lang="en-US" dirty="0"/>
              <a:t>=  to willfully, maliciously, and repeatedly follows, harasses, or cyberstalks another person and makes a </a:t>
            </a:r>
            <a:r>
              <a:rPr lang="en-US" sz="2500" u="sng" dirty="0"/>
              <a:t>credible threat</a:t>
            </a:r>
            <a:r>
              <a:rPr lang="en-US" sz="2500" dirty="0"/>
              <a:t> </a:t>
            </a:r>
            <a:r>
              <a:rPr lang="en-US" dirty="0"/>
              <a:t>to that person (§784.048(3))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Aggravated stalking</a:t>
            </a:r>
          </a:p>
          <a:p>
            <a:pPr lvl="1"/>
            <a:r>
              <a:rPr lang="en-US" dirty="0"/>
              <a:t>If victim is </a:t>
            </a:r>
            <a:r>
              <a:rPr lang="en-US" u="sng" dirty="0"/>
              <a:t>child</a:t>
            </a:r>
            <a:r>
              <a:rPr lang="en-US" dirty="0"/>
              <a:t> under 16 yoa (§784.048(5))</a:t>
            </a:r>
          </a:p>
          <a:p>
            <a:pPr lvl="1"/>
            <a:r>
              <a:rPr lang="en-US" dirty="0"/>
              <a:t>If </a:t>
            </a:r>
            <a:r>
              <a:rPr lang="en-US" u="sng" dirty="0"/>
              <a:t>after injunction</a:t>
            </a:r>
            <a:r>
              <a:rPr lang="en-US" dirty="0"/>
              <a:t> (§784.048(4)), credible threat not required</a:t>
            </a:r>
          </a:p>
          <a:p>
            <a:pPr lvl="1"/>
            <a:r>
              <a:rPr lang="en-US" dirty="0"/>
              <a:t>If after sentencing for certain </a:t>
            </a:r>
            <a:r>
              <a:rPr lang="en-US" u="sng" dirty="0"/>
              <a:t>sexual crimes</a:t>
            </a:r>
            <a:r>
              <a:rPr lang="en-US" dirty="0"/>
              <a:t> (§784.048(7))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D0257-98A6-453A-9425-1C9230F4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844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{C909154A-73C0-406F-898F-47659958A3F8}tf04033919</Template>
  <TotalTime>7638</TotalTime>
  <Words>3070</Words>
  <Application>Microsoft Office PowerPoint</Application>
  <PresentationFormat>Widescreen</PresentationFormat>
  <Paragraphs>424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Tw Cen MT</vt:lpstr>
      <vt:lpstr>Circuit</vt:lpstr>
      <vt:lpstr>Technology Safety Series:  Abuse Using Technology</vt:lpstr>
      <vt:lpstr>Florence’s Bio</vt:lpstr>
      <vt:lpstr>Abuse Using Technology</vt:lpstr>
      <vt:lpstr>Cybersecurity is the practice of protecting networks, systems, programs, and data from criminal or unauthorized use.</vt:lpstr>
      <vt:lpstr>Technology abuse – who?</vt:lpstr>
      <vt:lpstr>Technology abuse – crimes: definitions</vt:lpstr>
      <vt:lpstr>Technology abuse – crimes: definitions</vt:lpstr>
      <vt:lpstr>Technology abuse – crimes: Misdemeanors</vt:lpstr>
      <vt:lpstr>Technology abuse – crimes: Felonies</vt:lpstr>
      <vt:lpstr>Technology abuse – Fl Computer Crimes Act (§815)</vt:lpstr>
      <vt:lpstr>Technology abuse – other crimes</vt:lpstr>
      <vt:lpstr>Technology abuse – how?</vt:lpstr>
      <vt:lpstr>Technology abuse – how?</vt:lpstr>
      <vt:lpstr>PowerPoint Presentation</vt:lpstr>
      <vt:lpstr>PowerPoint Presentation</vt:lpstr>
      <vt:lpstr>Technology abuse – why?</vt:lpstr>
      <vt:lpstr>Technology abuse – assess the situation</vt:lpstr>
      <vt:lpstr>the plan</vt:lpstr>
      <vt:lpstr>Technology abuse – what to do?</vt:lpstr>
      <vt:lpstr>Technology abuse – sample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Technology abuse – what to do?</vt:lpstr>
      <vt:lpstr>Technology abuse – what to do?</vt:lpstr>
      <vt:lpstr>resources</vt:lpstr>
      <vt:lpstr>Computer Security and Privacy for Survivors of Intimate Partner Violence</vt:lpstr>
      <vt:lpstr>National Network to End Domestic Violence</vt:lpstr>
      <vt:lpstr>Phone Apps and features</vt:lpstr>
      <vt:lpstr>PowerPoint Presentation</vt:lpstr>
      <vt:lpstr>Other resources</vt:lpstr>
      <vt:lpstr>Other resources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Abuse Using Technology</dc:title>
  <dc:creator>Florence Vicil Anaya</dc:creator>
  <cp:lastModifiedBy>Florence Vicil Anaya</cp:lastModifiedBy>
  <cp:revision>412</cp:revision>
  <cp:lastPrinted>2020-08-19T23:01:58Z</cp:lastPrinted>
  <dcterms:created xsi:type="dcterms:W3CDTF">2020-04-30T21:31:51Z</dcterms:created>
  <dcterms:modified xsi:type="dcterms:W3CDTF">2020-08-19T23:02:55Z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